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93" r:id="rId3"/>
    <p:sldId id="292" r:id="rId4"/>
    <p:sldId id="294" r:id="rId5"/>
    <p:sldId id="295" r:id="rId6"/>
    <p:sldId id="271" r:id="rId7"/>
    <p:sldId id="258" r:id="rId8"/>
    <p:sldId id="273" r:id="rId9"/>
    <p:sldId id="259" r:id="rId10"/>
    <p:sldId id="274" r:id="rId11"/>
    <p:sldId id="288" r:id="rId12"/>
    <p:sldId id="275" r:id="rId13"/>
    <p:sldId id="279" r:id="rId14"/>
    <p:sldId id="289" r:id="rId15"/>
    <p:sldId id="290" r:id="rId16"/>
    <p:sldId id="276" r:id="rId17"/>
    <p:sldId id="277" r:id="rId18"/>
    <p:sldId id="291" r:id="rId19"/>
    <p:sldId id="278" r:id="rId20"/>
    <p:sldId id="26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FED5"/>
    <a:srgbClr val="34FCA2"/>
    <a:srgbClr val="DEA6D6"/>
    <a:srgbClr val="AADA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5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061081-6F92-4E06-BE46-4DF4AE69B53E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58DDD-B60F-4843-951A-1DEFE4D41E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 smtClean="0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9E7318B1-B823-4691-83F0-65EF10B1AE0B}" type="slidenum">
              <a:rPr lang="ru-RU" altLang="ru-RU" smtClean="0"/>
              <a:pPr/>
              <a:t>2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743274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46B0281-FE37-4901-A889-BE8D35E40151}" type="datetimeFigureOut">
              <a:rPr lang="ru-RU" smtClean="0"/>
              <a:pPr/>
              <a:t>19.08.2022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2B0F28D-4FA2-4621-A9C4-94B8FF613EA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oformi-foto.ru/png_tmp/27646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1152"/>
            <a:ext cx="12192000" cy="696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56342" y="239937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</a:rPr>
              <a:t>Приёмы </a:t>
            </a:r>
            <a: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</a:rPr>
              <a:t>формирования функциональной грамотности </a:t>
            </a:r>
            <a:b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</a:rPr>
            </a:br>
            <a:r>
              <a:rPr lang="ru-RU" b="1" dirty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</a:rPr>
              <a:t>в начальных </a:t>
            </a:r>
            <a:r>
              <a:rPr lang="ru-RU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rgbClr val="00B0F0"/>
                </a:solidFill>
              </a:rPr>
              <a:t>классах на уроке окружающего мира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43277" y="4092497"/>
            <a:ext cx="2995961" cy="94227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Подготовила: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err="1" smtClean="0">
                <a:solidFill>
                  <a:schemeClr val="accent6">
                    <a:lumMod val="75000"/>
                  </a:schemeClr>
                </a:solidFill>
              </a:rPr>
              <a:t>Ремиханова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 Х.К.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0700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143" y="38667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активизации знаний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142" y="2470787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Лови ошибку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7085" y="4600713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Верно - неверно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7028" y="247078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Шаг за шагом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437085" y="1712232"/>
            <a:ext cx="449942" cy="2714625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47142" y="1712232"/>
            <a:ext cx="449942" cy="595539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427028" y="1712232"/>
            <a:ext cx="449942" cy="610053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8" name="Picture 4" descr="https://xn--45-6kcd0b4ahmth.xn--p1ai/uploads/catalog/pictures/1121198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976" y="4301621"/>
            <a:ext cx="3820024" cy="24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058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7907"/>
            <a:ext cx="10515600" cy="88221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«Шаг за шагом»</a:t>
            </a:r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960120"/>
            <a:ext cx="9418320" cy="142049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Приём </a:t>
            </a:r>
            <a:r>
              <a:rPr lang="ru-RU" sz="3200" dirty="0">
                <a:solidFill>
                  <a:srgbClr val="7030A0"/>
                </a:solidFill>
              </a:rPr>
              <a:t>интерактивного обучения. 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Используется </a:t>
            </a:r>
            <a:r>
              <a:rPr lang="ru-RU" sz="3200" dirty="0">
                <a:solidFill>
                  <a:srgbClr val="7030A0"/>
                </a:solidFill>
              </a:rPr>
              <a:t>для активизации полученных ранее знаний. </a:t>
            </a:r>
            <a:endParaRPr lang="ru-RU" sz="3200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7030A0"/>
                </a:solidFill>
              </a:rPr>
              <a:t>Автор </a:t>
            </a:r>
            <a:r>
              <a:rPr lang="ru-RU" sz="3200" dirty="0">
                <a:solidFill>
                  <a:srgbClr val="7030A0"/>
                </a:solidFill>
              </a:rPr>
              <a:t>- </a:t>
            </a:r>
            <a:r>
              <a:rPr lang="ru-RU" sz="3200" dirty="0" err="1" smtClean="0">
                <a:solidFill>
                  <a:srgbClr val="7030A0"/>
                </a:solidFill>
              </a:rPr>
              <a:t>Е.Д.Тимашева</a:t>
            </a:r>
            <a:r>
              <a:rPr lang="ru-RU" sz="3200" dirty="0" smtClean="0">
                <a:solidFill>
                  <a:srgbClr val="7030A0"/>
                </a:solidFill>
              </a:rPr>
              <a:t> (</a:t>
            </a:r>
            <a:r>
              <a:rPr lang="ru-RU" sz="3200" dirty="0" err="1" smtClean="0">
                <a:solidFill>
                  <a:srgbClr val="7030A0"/>
                </a:solidFill>
              </a:rPr>
              <a:t>г.Люберцы</a:t>
            </a:r>
            <a:r>
              <a:rPr lang="ru-RU" sz="3200" dirty="0">
                <a:solidFill>
                  <a:srgbClr val="7030A0"/>
                </a:solidFill>
              </a:rPr>
              <a:t>).</a:t>
            </a:r>
          </a:p>
        </p:txBody>
      </p:sp>
      <p:pic>
        <p:nvPicPr>
          <p:cNvPr id="10242" name="Picture 2" descr="https://ds05.infourok.ru/uploads/ex/103c/0009d43b-c9e54b3a/img38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00038" y="2692560"/>
            <a:ext cx="8686800" cy="4165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229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82092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изучений нового материала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06004" y="2456085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Феномен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72112" y="4426857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Кластер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041824" y="245245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Мозаика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44224" y="442685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Ассоциации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7317921" y="1900691"/>
            <a:ext cx="693058" cy="1683315"/>
          </a:xfrm>
          <a:prstGeom prst="curvedRightArrow">
            <a:avLst>
              <a:gd name="adj1" fmla="val 25000"/>
              <a:gd name="adj2" fmla="val 50000"/>
              <a:gd name="adj3" fmla="val 22906"/>
            </a:avLst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431235" y="1180985"/>
            <a:ext cx="869951" cy="3777117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822949" y="1900691"/>
            <a:ext cx="711200" cy="1684110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474681" y="1180985"/>
            <a:ext cx="972457" cy="3777117"/>
          </a:xfrm>
          <a:prstGeom prst="curvedRigh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471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fsd.multiurok.ru/html/2016/12/25/s_586000af2fa76/img_s514494_2_25.jpg"/>
          <p:cNvPicPr>
            <a:picLocks noChangeAspect="1" noChangeArrowheads="1"/>
          </p:cNvPicPr>
          <p:nvPr/>
        </p:nvPicPr>
        <p:blipFill>
          <a:blip r:embed="rId2" cstate="print"/>
          <a:srcRect l="8390" t="25338" r="3055" b="4439"/>
          <a:stretch>
            <a:fillRect/>
          </a:stretch>
        </p:blipFill>
        <p:spPr bwMode="auto">
          <a:xfrm>
            <a:off x="7627716" y="2731625"/>
            <a:ext cx="4398380" cy="2615879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92552" y="1869835"/>
            <a:ext cx="7166658" cy="1521547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Измерьте предметы, находящиеся в классной комнате, в локтях и пядях.</a:t>
            </a:r>
            <a:endParaRPr lang="ru-RU" sz="36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831220" y="4317356"/>
            <a:ext cx="7522580" cy="1639687"/>
          </a:xfrm>
        </p:spPr>
        <p:txBody>
          <a:bodyPr/>
          <a:lstStyle/>
          <a:p>
            <a:r>
              <a:rPr lang="ru-RU" b="1" i="1" dirty="0" smtClean="0"/>
              <a:t>Ключ </a:t>
            </a:r>
            <a:endParaRPr lang="ru-RU" dirty="0" smtClean="0"/>
          </a:p>
          <a:p>
            <a:r>
              <a:rPr lang="ru-RU" dirty="0" smtClean="0"/>
              <a:t>Пядь = 19 см. </a:t>
            </a:r>
          </a:p>
          <a:p>
            <a:r>
              <a:rPr lang="ru-RU" dirty="0" smtClean="0"/>
              <a:t>Локоть = 46 см. </a:t>
            </a:r>
          </a:p>
          <a:p>
            <a:endParaRPr lang="ru-RU" dirty="0"/>
          </a:p>
        </p:txBody>
      </p:sp>
      <p:sp>
        <p:nvSpPr>
          <p:cNvPr id="10" name="Заголовок 7"/>
          <p:cNvSpPr txBox="1">
            <a:spLocks/>
          </p:cNvSpPr>
          <p:nvPr/>
        </p:nvSpPr>
        <p:spPr>
          <a:xfrm>
            <a:off x="889321" y="505951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>
                <a:latin typeface="+mj-lt"/>
              </a:rPr>
              <a:t>Задания, формирующие </a:t>
            </a:r>
            <a:r>
              <a:rPr lang="ru-RU" sz="3600" b="1" dirty="0" err="1" smtClean="0">
                <a:latin typeface="+mj-lt"/>
              </a:rPr>
              <a:t>знаниевый</a:t>
            </a:r>
            <a:r>
              <a:rPr lang="ru-RU" sz="3600" b="1" dirty="0" smtClean="0">
                <a:latin typeface="+mj-lt"/>
              </a:rPr>
              <a:t> компонент естественнонаучной грамотности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4336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Заголовок 7"/>
          <p:cNvSpPr txBox="1">
            <a:spLocks/>
          </p:cNvSpPr>
          <p:nvPr/>
        </p:nvSpPr>
        <p:spPr>
          <a:xfrm>
            <a:off x="831448" y="586974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</a:pPr>
            <a:r>
              <a:rPr lang="ru-RU" sz="3600" b="1" dirty="0" smtClean="0"/>
              <a:t>Задания, направленные на применение знаний в опыте деятельности 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1331088" y="1990846"/>
            <a:ext cx="4965539" cy="5555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СТИМУЛ</a:t>
            </a:r>
            <a:endParaRPr lang="ru-RU" dirty="0"/>
          </a:p>
        </p:txBody>
      </p:sp>
      <p:sp>
        <p:nvSpPr>
          <p:cNvPr id="12" name="Блок-схема: знак завершения 11"/>
          <p:cNvSpPr/>
          <p:nvPr/>
        </p:nvSpPr>
        <p:spPr>
          <a:xfrm>
            <a:off x="3080795" y="2941900"/>
            <a:ext cx="4965539" cy="5555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ЗАДАЧНАЯ ФОРМУЛИРОВКА</a:t>
            </a:r>
            <a:endParaRPr lang="ru-RU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5465180" y="4029919"/>
            <a:ext cx="4965539" cy="5555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ИСТОЧНИК ИНФОРМАЦИИ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6913944" y="5129514"/>
            <a:ext cx="4965539" cy="55558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БЛАНК ДЛЯ ВЫПОЛНЕНИЯ ЗАДАНИЯ</a:t>
            </a:r>
            <a:endParaRPr lang="ru-RU" dirty="0"/>
          </a:p>
        </p:txBody>
      </p:sp>
      <p:sp>
        <p:nvSpPr>
          <p:cNvPr id="31" name="Стрелка вниз 30"/>
          <p:cNvSpPr/>
          <p:nvPr/>
        </p:nvSpPr>
        <p:spPr>
          <a:xfrm>
            <a:off x="4676172" y="2581154"/>
            <a:ext cx="625033" cy="34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>
            <a:off x="6414304" y="3590081"/>
            <a:ext cx="625033" cy="34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>
            <a:off x="8463023" y="4701250"/>
            <a:ext cx="625033" cy="3472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448013" y="2974692"/>
          <a:ext cx="6987774" cy="3504355"/>
        </p:xfrm>
        <a:graphic>
          <a:graphicData uri="http://schemas.openxmlformats.org/drawingml/2006/table">
            <a:tbl>
              <a:tblPr/>
              <a:tblGrid>
                <a:gridCol w="3493887"/>
                <a:gridCol w="3493887"/>
              </a:tblGrid>
              <a:tr h="4044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Задания в учебнике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Компетентностно-ориентированные</a:t>
                      </a:r>
                      <a:r>
                        <a:rPr lang="ru-RU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задания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3033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Прочтите параграф. Ответьте на вопросы учебника.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Пример 1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 Стимул: Вы выслушали сообщение ученика на конференции.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 Задачная формулировка: Подготовьтесь задать разные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вопросы по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данной теме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 Источник информации: текст выступления (сообщение ученика), ромашка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Блума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(какие бывают вопросы), таблица «Вопросы и понятия» (Технология развития критического мышления через чтение и письмо)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Инструментарий – аналитическая шкала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Заголовок 7"/>
          <p:cNvSpPr txBox="1">
            <a:spLocks/>
          </p:cNvSpPr>
          <p:nvPr/>
        </p:nvSpPr>
        <p:spPr>
          <a:xfrm>
            <a:off x="1005068" y="494377"/>
            <a:ext cx="10515600" cy="132556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algn="ctr"/>
            <a:r>
              <a:rPr lang="ru-RU" sz="3600" b="1" dirty="0" smtClean="0"/>
              <a:t>Задания, позволяющие сформировать опыт рассуждения при решении нестандартных задач – жизненных ситуаций. </a:t>
            </a:r>
            <a:endParaRPr lang="ru-RU" sz="3600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844952" y="1876418"/>
            <a:ext cx="451968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Формулировать вопрос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Планировать исследование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Делать выводы на основе полученных данных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Приводить доказательства и аргументы.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Решать нестандартные задачи.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6666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обобщения и систематизации знаний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59437" y="3069543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Белые пятна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68181" y="5312741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Синквейн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797173" y="1180984"/>
            <a:ext cx="972457" cy="2940615"/>
          </a:xfrm>
          <a:prstGeom prst="curvedRigh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28831" y="197637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Фишбоун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Выгнутая влево стрелка 12"/>
          <p:cNvSpPr/>
          <p:nvPr/>
        </p:nvSpPr>
        <p:spPr>
          <a:xfrm>
            <a:off x="7655606" y="1386228"/>
            <a:ext cx="693058" cy="1683315"/>
          </a:xfrm>
          <a:prstGeom prst="curvedRightArrow">
            <a:avLst>
              <a:gd name="adj1" fmla="val 25000"/>
              <a:gd name="adj2" fmla="val 50000"/>
              <a:gd name="adj3" fmla="val 22906"/>
            </a:avLst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 descr="https://mir-cdn.behance.net/v1/rendition/projects/max_808/3b3d6e55938395.Y3JvcCwxNDAzLDEwOTgsMCwzN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135" y="3104587"/>
            <a:ext cx="5137316" cy="401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7098134" y="1712230"/>
            <a:ext cx="177942" cy="3565466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https://fs00.infourok.ru/images/doc/280/285909/img19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63049" y="983848"/>
            <a:ext cx="3228951" cy="1349812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685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143" y="386670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подведения итогов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7142" y="2470787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Корреспондент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67085" y="4600713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Незаконченные предложения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57028" y="247078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Мудрый совет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6437085" y="1712232"/>
            <a:ext cx="449942" cy="2714625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447142" y="1712232"/>
            <a:ext cx="449942" cy="595539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9427028" y="1712232"/>
            <a:ext cx="449942" cy="610053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762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56" y="446204"/>
            <a:ext cx="10911840" cy="105156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Пример рефлексивного листа. </a:t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69985" y="1362638"/>
            <a:ext cx="10057436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None/>
            </a:pPr>
            <a:r>
              <a:rPr lang="ru-RU" dirty="0" smtClean="0"/>
              <a:t>1. С какими трудностями вы встретились при выполнении работы? (указываются возможные затруднения в соответствии с аналитической шкалой) </a:t>
            </a:r>
          </a:p>
          <a:p>
            <a:pPr marL="514350" indent="-514350">
              <a:buNone/>
            </a:pPr>
            <a:r>
              <a:rPr lang="ru-RU" dirty="0" smtClean="0"/>
              <a:t>2. Как вы думаете, почему вам было легко /трудно справиться с заданием? </a:t>
            </a:r>
          </a:p>
          <a:p>
            <a:pPr marL="514350" indent="-514350">
              <a:buNone/>
            </a:pPr>
            <a:r>
              <a:rPr lang="ru-RU" dirty="0" smtClean="0"/>
              <a:t>3. Распишите порядок ваших действий при решении проблемы. </a:t>
            </a:r>
          </a:p>
          <a:p>
            <a:pPr marL="514350" indent="-514350">
              <a:buNone/>
            </a:pPr>
            <a:r>
              <a:rPr lang="ru-RU" dirty="0" smtClean="0"/>
              <a:t>4. С какой задачей вы сегодня справились ? </a:t>
            </a:r>
          </a:p>
          <a:p>
            <a:pPr marL="514350" indent="-514350">
              <a:buNone/>
            </a:pPr>
            <a:r>
              <a:rPr lang="ru-RU" dirty="0" smtClean="0"/>
              <a:t>5. За что вы бы поставили себе высокую отметку ? </a:t>
            </a:r>
          </a:p>
          <a:p>
            <a:pPr marL="514350" indent="-514350">
              <a:buNone/>
            </a:pPr>
            <a:r>
              <a:rPr lang="ru-RU" dirty="0" smtClean="0"/>
              <a:t>6. Что бы вы посоветовали себе, если бы вам предложили выполнить эту работу еще раз </a:t>
            </a:r>
          </a:p>
          <a:p>
            <a:pPr marL="514350" indent="-514350">
              <a:buNone/>
            </a:pPr>
            <a:r>
              <a:rPr lang="ru-RU" dirty="0" smtClean="0"/>
              <a:t>7. Если бы вам предложили выполнить эту работу еще раз, что бы вы сделали по-другому? </a:t>
            </a:r>
          </a:p>
          <a:p>
            <a:pPr marL="514350" indent="-514350">
              <a:buNone/>
            </a:pPr>
            <a:r>
              <a:rPr lang="ru-RU" dirty="0" smtClean="0"/>
              <a:t>8. Какую информацию вы бы включили в задание еще, что бы убрали?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6666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рефлексии настроения, деятельности и самооценки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097325" y="1687383"/>
            <a:ext cx="2989943" cy="2223221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>
                <a:solidFill>
                  <a:srgbClr val="7030A0"/>
                </a:solidFill>
              </a:rPr>
              <a:t>С</a:t>
            </a:r>
            <a:r>
              <a:rPr lang="ru-RU" sz="2800" b="1" dirty="0" smtClean="0">
                <a:solidFill>
                  <a:srgbClr val="7030A0"/>
                </a:solidFill>
              </a:rPr>
              <a:t>олнышко и тучка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03866" y="4648431"/>
            <a:ext cx="3753652" cy="1993493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Цветы настроения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656284" y="4122772"/>
            <a:ext cx="4251172" cy="2693647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Лесенка успеха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70981" y="1590255"/>
            <a:ext cx="2314322" cy="2918615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b" anchorCtr="0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Светофор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 flipH="1">
            <a:off x="9197823" y="1607046"/>
            <a:ext cx="732352" cy="1683315"/>
          </a:xfrm>
          <a:prstGeom prst="curvedRightArrow">
            <a:avLst>
              <a:gd name="adj1" fmla="val 25000"/>
              <a:gd name="adj2" fmla="val 50000"/>
              <a:gd name="adj3" fmla="val 22906"/>
            </a:avLst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 rot="20153542">
            <a:off x="11091501" y="1094268"/>
            <a:ext cx="869951" cy="3182305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 rot="468481">
            <a:off x="4951003" y="1655109"/>
            <a:ext cx="1003513" cy="4336725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1565845" y="410051"/>
            <a:ext cx="972457" cy="2834666"/>
          </a:xfrm>
          <a:prstGeom prst="curvedRigh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pic>
        <p:nvPicPr>
          <p:cNvPr id="8198" name="Picture 6" descr="https://naurok.com.ua/uploads/files/165560/221332/237259_html/images/22133200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83" y="2596630"/>
            <a:ext cx="2663825" cy="131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s://ds05.infourok.ru/uploads/ex/0e28/0017a14f-dae4be6d/hello_html_a91ca47.jpg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61395" y="1822103"/>
            <a:ext cx="1591556" cy="2493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s://fsd.videouroki.net/html/2017/07/11/v_5964b8dc4101e/img10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D1BA"/>
              </a:clrFrom>
              <a:clrTo>
                <a:srgbClr val="CCD1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72858" y="5314376"/>
            <a:ext cx="3403404" cy="101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ds05.infourok.ru/uploads/ex/0df0/0000831f-de81662d/hello_html_m3d158e4.jpg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27823" y="4714014"/>
            <a:ext cx="3850703" cy="221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1925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Заголовок 1"/>
          <p:cNvSpPr>
            <a:spLocks noGrp="1"/>
          </p:cNvSpPr>
          <p:nvPr>
            <p:ph type="title"/>
          </p:nvPr>
        </p:nvSpPr>
        <p:spPr>
          <a:xfrm>
            <a:off x="1489587" y="1843548"/>
            <a:ext cx="9320981" cy="296442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439972"/>
            <a:ext cx="12192000" cy="1418028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104685"/>
              </p:ext>
            </p:extLst>
          </p:nvPr>
        </p:nvGraphicFramePr>
        <p:xfrm>
          <a:off x="0" y="0"/>
          <a:ext cx="12192000" cy="6778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057"/>
                <a:gridCol w="3438652"/>
                <a:gridCol w="7922291"/>
              </a:tblGrid>
              <a:tr h="597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Этап деятельности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Приём ТРИЗ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потребности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отсроченная отгадка; фантастическая добавка; «Да-</a:t>
                      </a:r>
                      <a:r>
                        <a:rPr lang="ru-RU" sz="2000" dirty="0" err="1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нетка</a:t>
                      </a:r>
                      <a:r>
                        <a:rPr lang="ru-RU" sz="20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»; «Удивляй!»; Метод противоречий; Ассоциативный ряд; «Необъявленная тема»; нестандартный вход в урок.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694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Формирование образа желаемого результата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just"/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«Я беру тебя с собой», «Мои друзья», «Ложная альтернатива», «Соседи», «Цепочка признаков», «Да-</a:t>
                      </a:r>
                      <a:r>
                        <a:rPr lang="ru-RU" sz="2000" dirty="0" err="1" smtClean="0">
                          <a:latin typeface="+mn-lt"/>
                          <a:cs typeface="Times New Roman" panose="02020603050405020304" pitchFamily="18" charset="0"/>
                        </a:rPr>
                        <a:t>нетка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», «Корзина идей, понятий, имён», «Лови ошибку», «Хорошо-плохо», «Пинг-понг «Имя – Значение», «Системный лифт», «Расселение», «Элемент – Имя признака – Значение признака».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39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Мотивация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39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Целеполагание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3394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Планирование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11810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Выполнение действий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«Создай паспорт», Системный оператор, </a:t>
                      </a:r>
                      <a:r>
                        <a:rPr lang="ru-RU" sz="2000" dirty="0" err="1" smtClean="0">
                          <a:latin typeface="+mn-lt"/>
                          <a:cs typeface="Times New Roman" panose="02020603050405020304" pitchFamily="18" charset="0"/>
                        </a:rPr>
                        <a:t>Раскадровка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, «5 вопросов герою», Морфологический ящик-копилка, Изобретательская задача, Ситуационные задачи, Ромашка </a:t>
                      </a:r>
                      <a:r>
                        <a:rPr lang="ru-RU" sz="2000" dirty="0" err="1" smtClean="0">
                          <a:latin typeface="+mn-lt"/>
                          <a:cs typeface="Times New Roman" panose="02020603050405020304" pitchFamily="18" charset="0"/>
                        </a:rPr>
                        <a:t>Блума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, «Хочу спросить», «Я слышу, я вижу, я чувствую». </a:t>
                      </a:r>
                      <a:endParaRPr lang="ru-RU" sz="2000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65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Анализ результата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«Оптимисты – Скептики», «Жокей и лошадь», «Рюкзак», </a:t>
                      </a:r>
                      <a:r>
                        <a:rPr lang="ru-RU" sz="2000" dirty="0" err="1" smtClean="0">
                          <a:latin typeface="+mn-lt"/>
                          <a:cs typeface="Times New Roman" panose="02020603050405020304" pitchFamily="18" charset="0"/>
                        </a:rPr>
                        <a:t>Синквейн</a:t>
                      </a:r>
                      <a:r>
                        <a:rPr lang="ru-RU" sz="2000" dirty="0" smtClean="0">
                          <a:latin typeface="+mn-lt"/>
                          <a:cs typeface="Times New Roman" panose="02020603050405020304" pitchFamily="18" charset="0"/>
                        </a:rPr>
                        <a:t>, «Телеграмма», «До – после», «Сообщи свое Я».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120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thumbs.dreamstime.com/b/%D0%B3%D1%80%D1%83%D0%BF%D0%BF%D0%B0-%D0%B4%D0%B5%D1%82%D0%B5%D0%B9-%D1%87%D0%B8%D1%82%D0%B0%D1%8E%D1%89%D0%B8%D1%85-%D0%BA%D0%BD%D0%B8%D0%B3%D0%B8-%D0%B8%D0%BB%D0%BB%D1%8E%D1%81%D1%82%D1%80%D0%B0%D1%86%D0%B8%D1%8F-%D0%B3%D1%80%D1%83%D0%BF%D0%BF%D1%8B-1598930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15" y="-396241"/>
            <a:ext cx="9658985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3227" y="323865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400" b="1" i="1" dirty="0" smtClean="0">
                <a:solidFill>
                  <a:srgbClr val="00B050"/>
                </a:solidFill>
              </a:rPr>
              <a:t>Спасибо за </a:t>
            </a:r>
            <a:br>
              <a:rPr lang="ru-RU" sz="5400" b="1" i="1" dirty="0" smtClean="0">
                <a:solidFill>
                  <a:srgbClr val="00B050"/>
                </a:solidFill>
              </a:rPr>
            </a:br>
            <a:r>
              <a:rPr lang="ru-RU" sz="5400" b="1" i="1" dirty="0" smtClean="0">
                <a:solidFill>
                  <a:srgbClr val="00B050"/>
                </a:solidFill>
              </a:rPr>
              <a:t>внимание!</a:t>
            </a:r>
            <a:endParaRPr lang="ru-RU" sz="5400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84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774732" y="214710"/>
            <a:ext cx="10911840" cy="745989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A52D36"/>
                </a:solidFill>
                <a:latin typeface="+mn-lt"/>
                <a:cs typeface="Arial" panose="020B0604020202020204" pitchFamily="34" charset="0"/>
              </a:rPr>
              <a:t>Морфологический анализ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6307" y="1826717"/>
            <a:ext cx="10911840" cy="418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88"/>
          <a:stretch/>
        </p:blipFill>
        <p:spPr>
          <a:xfrm>
            <a:off x="1556022" y="1250067"/>
            <a:ext cx="9006840" cy="47441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06538" y="428625"/>
            <a:ext cx="8932862" cy="7016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3600" b="1" dirty="0" smtClean="0">
                <a:solidFill>
                  <a:srgbClr val="A52D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Метод фокальных объектов (МФО)</a:t>
            </a:r>
            <a:endParaRPr lang="ru-RU" altLang="ru-RU" sz="3600" b="1" dirty="0" smtClean="0">
              <a:solidFill>
                <a:srgbClr val="A52D36"/>
              </a:solidFill>
            </a:endParaRPr>
          </a:p>
        </p:txBody>
      </p:sp>
      <p:sp>
        <p:nvSpPr>
          <p:cNvPr id="57347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40080" y="1130300"/>
            <a:ext cx="10149840" cy="4859019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altLang="ru-RU" sz="3200" dirty="0">
                <a:cs typeface="Arial" panose="020B0604020202020204" pitchFamily="34" charset="0"/>
              </a:rPr>
              <a:t>Автор метода – Чарльз </a:t>
            </a:r>
            <a:r>
              <a:rPr lang="ru-RU" altLang="ru-RU" sz="3200" dirty="0" err="1">
                <a:cs typeface="Arial" panose="020B0604020202020204" pitchFamily="34" charset="0"/>
              </a:rPr>
              <a:t>Вайтинг</a:t>
            </a:r>
            <a:r>
              <a:rPr lang="ru-RU" altLang="ru-RU" sz="3200" dirty="0">
                <a:cs typeface="Arial" panose="020B0604020202020204" pitchFamily="34" charset="0"/>
              </a:rPr>
              <a:t> (60-е годы ХХ века, Англия). </a:t>
            </a:r>
            <a:endParaRPr lang="ru-RU" altLang="ru-RU" sz="3200" dirty="0" smtClean="0">
              <a:cs typeface="Arial" panose="020B0604020202020204" pitchFamily="34" charset="0"/>
            </a:endParaRPr>
          </a:p>
          <a:p>
            <a:pPr marL="514350" indent="-514350" algn="l">
              <a:buAutoNum type="arabicPeriod"/>
            </a:pPr>
            <a:r>
              <a:rPr lang="ru-RU" altLang="ru-RU" sz="2800" dirty="0" smtClean="0">
                <a:cs typeface="Arial" panose="020B0604020202020204" pitchFamily="34" charset="0"/>
              </a:rPr>
              <a:t>Объект – доска.</a:t>
            </a:r>
          </a:p>
          <a:p>
            <a:pPr algn="l"/>
            <a:r>
              <a:rPr lang="ru-RU" altLang="ru-RU" sz="2800" dirty="0" smtClean="0">
                <a:cs typeface="Arial" panose="020B0604020202020204" pitchFamily="34" charset="0"/>
              </a:rPr>
              <a:t>2.</a:t>
            </a:r>
          </a:p>
          <a:p>
            <a:pPr algn="l"/>
            <a:endParaRPr lang="ru-RU" altLang="ru-RU" sz="3200" dirty="0" smtClean="0">
              <a:cs typeface="Arial" panose="020B0604020202020204" pitchFamily="34" charset="0"/>
            </a:endParaRPr>
          </a:p>
          <a:p>
            <a:pPr algn="l"/>
            <a:endParaRPr lang="ru-RU" altLang="ru-RU" sz="3200" dirty="0" smtClean="0">
              <a:cs typeface="Arial" panose="020B0604020202020204" pitchFamily="34" charset="0"/>
            </a:endParaRPr>
          </a:p>
          <a:p>
            <a:pPr algn="l"/>
            <a:endParaRPr lang="ru-RU" altLang="ru-RU" sz="3200" dirty="0">
              <a:cs typeface="Arial" panose="020B0604020202020204" pitchFamily="34" charset="0"/>
            </a:endParaRPr>
          </a:p>
          <a:p>
            <a:pPr algn="l"/>
            <a:r>
              <a:rPr lang="ru-RU" altLang="ru-RU" sz="2800" dirty="0" smtClean="0">
                <a:cs typeface="Arial" panose="020B0604020202020204" pitchFamily="34" charset="0"/>
              </a:rPr>
              <a:t>3</a:t>
            </a:r>
            <a:r>
              <a:rPr lang="ru-RU" altLang="ru-RU" sz="2800" dirty="0">
                <a:cs typeface="Arial" panose="020B0604020202020204" pitchFamily="34" charset="0"/>
              </a:rPr>
              <a:t>. </a:t>
            </a:r>
            <a:r>
              <a:rPr lang="ru-RU" altLang="ru-RU" sz="2800" dirty="0" smtClean="0">
                <a:cs typeface="Arial" panose="020B0604020202020204" pitchFamily="34" charset="0"/>
              </a:rPr>
              <a:t>Горячая </a:t>
            </a:r>
            <a:r>
              <a:rPr lang="ru-RU" altLang="ru-RU" sz="2800" dirty="0">
                <a:cs typeface="Arial" panose="020B0604020202020204" pitchFamily="34" charset="0"/>
              </a:rPr>
              <a:t>доска – доска-батарея для обогрева </a:t>
            </a:r>
            <a:r>
              <a:rPr lang="ru-RU" altLang="ru-RU" sz="2800" dirty="0" smtClean="0">
                <a:cs typeface="Arial" panose="020B0604020202020204" pitchFamily="34" charset="0"/>
              </a:rPr>
              <a:t>класса; </a:t>
            </a:r>
          </a:p>
          <a:p>
            <a:pPr algn="l"/>
            <a:r>
              <a:rPr lang="ru-RU" altLang="ru-RU" sz="2800" dirty="0">
                <a:cs typeface="Arial" panose="020B0604020202020204" pitchFamily="34" charset="0"/>
              </a:rPr>
              <a:t>С</a:t>
            </a:r>
            <a:r>
              <a:rPr lang="ru-RU" altLang="ru-RU" sz="2800" dirty="0" smtClean="0">
                <a:cs typeface="Arial" panose="020B0604020202020204" pitchFamily="34" charset="0"/>
              </a:rPr>
              <a:t>ладкая </a:t>
            </a:r>
            <a:r>
              <a:rPr lang="ru-RU" altLang="ru-RU" sz="2800" dirty="0">
                <a:cs typeface="Arial" panose="020B0604020202020204" pitchFamily="34" charset="0"/>
              </a:rPr>
              <a:t>доска – покрыта сахарным сиропом, чтобы лучше писал </a:t>
            </a:r>
            <a:r>
              <a:rPr lang="ru-RU" altLang="ru-RU" sz="2800" dirty="0" smtClean="0">
                <a:cs typeface="Arial" panose="020B0604020202020204" pitchFamily="34" charset="0"/>
              </a:rPr>
              <a:t>мел;</a:t>
            </a:r>
          </a:p>
          <a:p>
            <a:pPr algn="l"/>
            <a:r>
              <a:rPr lang="ru-RU" altLang="ru-RU" sz="2800" dirty="0" smtClean="0">
                <a:cs typeface="Arial" panose="020B0604020202020204" pitchFamily="34" charset="0"/>
              </a:rPr>
              <a:t>Опасная доска – в случае неправильного ответа может оттолкнуть и т.д.</a:t>
            </a:r>
            <a:endParaRPr lang="ru-RU" altLang="ru-RU" sz="2800" dirty="0"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5880"/>
            <a:ext cx="12192000" cy="1722119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61335"/>
              </p:ext>
            </p:extLst>
          </p:nvPr>
        </p:nvGraphicFramePr>
        <p:xfrm>
          <a:off x="2096849" y="2322459"/>
          <a:ext cx="7625886" cy="15544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41962"/>
                <a:gridCol w="2541962"/>
                <a:gridCol w="2541962"/>
              </a:tblGrid>
              <a:tr h="4705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солнце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жвачка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паук</a:t>
                      </a:r>
                      <a:endParaRPr lang="ru-RU" sz="2800" dirty="0"/>
                    </a:p>
                  </a:txBody>
                  <a:tcPr/>
                </a:tc>
              </a:tr>
              <a:tr h="4705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горячее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сладкая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опасный</a:t>
                      </a:r>
                      <a:endParaRPr lang="ru-RU" sz="2800" dirty="0"/>
                    </a:p>
                  </a:txBody>
                  <a:tcPr/>
                </a:tc>
              </a:tr>
              <a:tr h="470510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яркое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тянется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/>
                        <a:t>быстрый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70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9" r="7476" b="3768"/>
          <a:stretch/>
        </p:blipFill>
        <p:spPr>
          <a:xfrm rot="5400000">
            <a:off x="-472443" y="868680"/>
            <a:ext cx="6781804" cy="5044441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" t="-551" r="13361" b="5501"/>
          <a:stretch/>
        </p:blipFill>
        <p:spPr>
          <a:xfrm rot="5400000">
            <a:off x="5338390" y="628070"/>
            <a:ext cx="6727299" cy="563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476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6666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мотивации и постановки темы урока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13314" name="Picture 2" descr="https://www.i-igrushki.ru/upload/iblock/879/87902d280a58267c5b3e88dcf9ba842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720" y="3706129"/>
            <a:ext cx="2496249" cy="290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/>
        </p:nvSpPr>
        <p:spPr>
          <a:xfrm>
            <a:off x="8114618" y="3610200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Ребусы и кроссворды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134732" y="3642294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Урок без темы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24675" y="2140280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Расшифруй слово, сказку, название темы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11213305" y="1049447"/>
            <a:ext cx="869951" cy="3777117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flipH="1">
            <a:off x="993271" y="926635"/>
            <a:ext cx="1043214" cy="3777117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720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7962" y="631399"/>
            <a:ext cx="1091184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«</a:t>
            </a:r>
            <a:r>
              <a:rPr lang="ru-RU" b="1" dirty="0">
                <a:solidFill>
                  <a:srgbClr val="00B050"/>
                </a:solidFill>
              </a:rPr>
              <a:t>Урок без темы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34319" y="1964521"/>
            <a:ext cx="6323023" cy="3012593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>
                <a:solidFill>
                  <a:srgbClr val="7030A0"/>
                </a:solidFill>
              </a:rPr>
              <a:t>Этот прием позволяет привлечь интерес учащихся к изучению новой темы, не перегружая их непонятными терминами</a:t>
            </a:r>
            <a:r>
              <a:rPr lang="ru-RU" sz="3200" dirty="0">
                <a:solidFill>
                  <a:srgbClr val="00B0F0"/>
                </a:solidFill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institutpk.ru/wp-content/uploads/2020/11/dlya-sajta-po-kursam-16.2.jpe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376" y="2215375"/>
            <a:ext cx="4642624" cy="464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8057906" y="2860927"/>
            <a:ext cx="2995961" cy="9422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Тема: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870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386666"/>
            <a:ext cx="10515600" cy="1325563"/>
          </a:xfrm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</a:rPr>
              <a:t>Приёмы активизации мыслительной деятельности</a:t>
            </a:r>
            <a:endParaRPr lang="ru-RU" b="1" i="1" dirty="0">
              <a:solidFill>
                <a:srgbClr val="00B05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27104" y="2196755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Ложная альтернатива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16090" y="3736972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Игровая цель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114618" y="219675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Да-нет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372340" y="3736972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Логические задания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7321097" y="1712000"/>
            <a:ext cx="693058" cy="1683315"/>
          </a:xfrm>
          <a:prstGeom prst="curvedRightArrow">
            <a:avLst>
              <a:gd name="adj1" fmla="val 25000"/>
              <a:gd name="adj2" fmla="val 50000"/>
              <a:gd name="adj3" fmla="val 22906"/>
            </a:avLst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431235" y="1180985"/>
            <a:ext cx="869951" cy="3777117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794833" y="1712000"/>
            <a:ext cx="711200" cy="1684110"/>
          </a:xfrm>
          <a:prstGeom prst="curvedLef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>
            <a:off x="2474681" y="1180985"/>
            <a:ext cx="972457" cy="3777117"/>
          </a:xfrm>
          <a:prstGeom prst="curvedRight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34FCA2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39228" y="5297486"/>
            <a:ext cx="2989943" cy="1349829"/>
          </a:xfrm>
          <a:prstGeom prst="roundRect">
            <a:avLst/>
          </a:prstGeom>
          <a:solidFill>
            <a:srgbClr val="AADA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Целое-часть, часть-целое</a:t>
            </a:r>
            <a:endParaRPr lang="ru-RU" sz="2800" b="1" dirty="0">
              <a:solidFill>
                <a:srgbClr val="7030A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6809472" y="1658028"/>
            <a:ext cx="232229" cy="3534115"/>
          </a:xfrm>
          <a:prstGeom prst="downArrow">
            <a:avLst/>
          </a:prstGeom>
          <a:solidFill>
            <a:srgbClr val="34FCA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846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1268" y="246681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B050"/>
                </a:solidFill>
              </a:rPr>
              <a:t>«Ложная альтернатива</a:t>
            </a:r>
            <a:r>
              <a:rPr lang="ru-RU" b="1" dirty="0" smtClean="0">
                <a:solidFill>
                  <a:srgbClr val="00B050"/>
                </a:solidFill>
              </a:rPr>
              <a:t>»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0927" y="1749477"/>
            <a:ext cx="7255484" cy="4351338"/>
          </a:xfrm>
        </p:spPr>
        <p:txBody>
          <a:bodyPr>
            <a:normAutofit/>
          </a:bodyPr>
          <a:lstStyle/>
          <a:p>
            <a:pPr lvl="0"/>
            <a:r>
              <a:rPr lang="ru-RU" sz="3200" dirty="0" smtClean="0">
                <a:solidFill>
                  <a:srgbClr val="7030A0"/>
                </a:solidFill>
              </a:rPr>
              <a:t>Что </a:t>
            </a:r>
            <a:r>
              <a:rPr lang="ru-RU" sz="3200" dirty="0">
                <a:solidFill>
                  <a:srgbClr val="7030A0"/>
                </a:solidFill>
              </a:rPr>
              <a:t>растет на березе - яблоки или груши?</a:t>
            </a:r>
          </a:p>
          <a:p>
            <a:r>
              <a:rPr lang="ru-RU" sz="3200" dirty="0">
                <a:solidFill>
                  <a:srgbClr val="7030A0"/>
                </a:solidFill>
              </a:rPr>
              <a:t>Слово </a:t>
            </a:r>
            <a:r>
              <a:rPr lang="ru-RU" sz="3200" dirty="0" smtClean="0">
                <a:solidFill>
                  <a:srgbClr val="7030A0"/>
                </a:solidFill>
              </a:rPr>
              <a:t>«часы» </a:t>
            </a:r>
            <a:r>
              <a:rPr lang="ru-RU" sz="3200" dirty="0">
                <a:solidFill>
                  <a:srgbClr val="7030A0"/>
                </a:solidFill>
              </a:rPr>
              <a:t>- пишется как </a:t>
            </a:r>
            <a:r>
              <a:rPr lang="ru-RU" sz="3200" dirty="0" smtClean="0">
                <a:solidFill>
                  <a:srgbClr val="7030A0"/>
                </a:solidFill>
              </a:rPr>
              <a:t>«чесы» </a:t>
            </a:r>
            <a:r>
              <a:rPr lang="ru-RU" sz="3200" dirty="0">
                <a:solidFill>
                  <a:srgbClr val="7030A0"/>
                </a:solidFill>
              </a:rPr>
              <a:t>или </a:t>
            </a:r>
            <a:r>
              <a:rPr lang="ru-RU" sz="3200" dirty="0" smtClean="0">
                <a:solidFill>
                  <a:srgbClr val="7030A0"/>
                </a:solidFill>
              </a:rPr>
              <a:t>«</a:t>
            </a:r>
            <a:r>
              <a:rPr lang="ru-RU" sz="3200" dirty="0" err="1" smtClean="0">
                <a:solidFill>
                  <a:srgbClr val="7030A0"/>
                </a:solidFill>
              </a:rPr>
              <a:t>чисы</a:t>
            </a:r>
            <a:r>
              <a:rPr lang="ru-RU" sz="3200" dirty="0" smtClean="0">
                <a:solidFill>
                  <a:srgbClr val="7030A0"/>
                </a:solidFill>
              </a:rPr>
              <a:t>»? </a:t>
            </a:r>
            <a:r>
              <a:rPr lang="ru-RU" sz="3200" dirty="0">
                <a:solidFill>
                  <a:srgbClr val="7030A0"/>
                </a:solidFill>
              </a:rPr>
              <a:t>и</a:t>
            </a:r>
            <a:r>
              <a:rPr lang="ru-RU" sz="3200" dirty="0" smtClean="0">
                <a:solidFill>
                  <a:srgbClr val="7030A0"/>
                </a:solidFill>
              </a:rPr>
              <a:t> т.д.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</a:rPr>
              <a:t>Кто быстрее плавает - котенок или цыпленок?</a:t>
            </a:r>
          </a:p>
          <a:p>
            <a:pPr lvl="0"/>
            <a:r>
              <a:rPr lang="ru-RU" sz="3200" dirty="0">
                <a:solidFill>
                  <a:srgbClr val="7030A0"/>
                </a:solidFill>
              </a:rPr>
              <a:t>Столица </a:t>
            </a:r>
            <a:r>
              <a:rPr lang="ru-RU" sz="3200" dirty="0" smtClean="0">
                <a:solidFill>
                  <a:srgbClr val="7030A0"/>
                </a:solidFill>
              </a:rPr>
              <a:t>России </a:t>
            </a:r>
            <a:r>
              <a:rPr lang="ru-RU" sz="3200" dirty="0">
                <a:solidFill>
                  <a:srgbClr val="7030A0"/>
                </a:solidFill>
              </a:rPr>
              <a:t>- </a:t>
            </a:r>
            <a:r>
              <a:rPr lang="ru-RU" sz="3200" dirty="0" smtClean="0">
                <a:solidFill>
                  <a:srgbClr val="7030A0"/>
                </a:solidFill>
              </a:rPr>
              <a:t>Париж </a:t>
            </a:r>
            <a:r>
              <a:rPr lang="ru-RU" sz="3200" dirty="0">
                <a:solidFill>
                  <a:srgbClr val="7030A0"/>
                </a:solidFill>
              </a:rPr>
              <a:t>или </a:t>
            </a:r>
            <a:r>
              <a:rPr lang="ru-RU" sz="3200" dirty="0" smtClean="0">
                <a:solidFill>
                  <a:srgbClr val="7030A0"/>
                </a:solidFill>
              </a:rPr>
              <a:t>Минск</a:t>
            </a:r>
            <a:r>
              <a:rPr lang="ru-RU" sz="3200" dirty="0">
                <a:solidFill>
                  <a:srgbClr val="7030A0"/>
                </a:solidFill>
              </a:rPr>
              <a:t>?</a:t>
            </a:r>
          </a:p>
          <a:p>
            <a:endParaRPr lang="ru-RU" sz="3200" dirty="0">
              <a:solidFill>
                <a:srgbClr val="7030A0"/>
              </a:solidFill>
            </a:endParaRPr>
          </a:p>
        </p:txBody>
      </p:sp>
      <p:pic>
        <p:nvPicPr>
          <p:cNvPr id="10242" name="Picture 2" descr="https://nn.skorodum.com/wp-content/uploads/sites/23/2018/08/woman-teach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165" y="1818925"/>
            <a:ext cx="3578566" cy="5156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8635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629</TotalTime>
  <Words>735</Words>
  <Application>Microsoft Office PowerPoint</Application>
  <PresentationFormat>Широкоэкранный</PresentationFormat>
  <Paragraphs>129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Monotype Corsiva</vt:lpstr>
      <vt:lpstr>Times New Roman</vt:lpstr>
      <vt:lpstr>Verdana</vt:lpstr>
      <vt:lpstr>Wingdings 2</vt:lpstr>
      <vt:lpstr>Аспект</vt:lpstr>
      <vt:lpstr>Приёмы формирования функциональной грамотности  в начальных классах на уроке окружающего мира  </vt:lpstr>
      <vt:lpstr>Презентация PowerPoint</vt:lpstr>
      <vt:lpstr>Морфологический анализ</vt:lpstr>
      <vt:lpstr>Метод фокальных объектов (МФО)</vt:lpstr>
      <vt:lpstr>Презентация PowerPoint</vt:lpstr>
      <vt:lpstr>Приёмы мотивации и постановки темы урока</vt:lpstr>
      <vt:lpstr>«Урок без темы»  </vt:lpstr>
      <vt:lpstr>Приёмы активизации мыслительной деятельности</vt:lpstr>
      <vt:lpstr>«Ложная альтернатива»</vt:lpstr>
      <vt:lpstr>Приёмы активизации знаний</vt:lpstr>
      <vt:lpstr>«Шаг за шагом» </vt:lpstr>
      <vt:lpstr>Приёмы изучений нового материала</vt:lpstr>
      <vt:lpstr>Измерьте предметы, находящиеся в классной комнате, в локтях и пядях.</vt:lpstr>
      <vt:lpstr>Презентация PowerPoint</vt:lpstr>
      <vt:lpstr>Презентация PowerPoint</vt:lpstr>
      <vt:lpstr>Приёмы обобщения и систематизации знаний</vt:lpstr>
      <vt:lpstr>Приёмы подведения итогов</vt:lpstr>
      <vt:lpstr>Пример рефлексивного листа.  </vt:lpstr>
      <vt:lpstr>Приёмы рефлексии настроения, деятельности и самооценки</vt:lpstr>
      <vt:lpstr>Спасибо за 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приёмы формирования функциональной грамотности  в начальных классах.</dc:title>
  <dc:creator>Никита</dc:creator>
  <cp:lastModifiedBy>Ольга А. Салеева</cp:lastModifiedBy>
  <cp:revision>44</cp:revision>
  <dcterms:created xsi:type="dcterms:W3CDTF">2021-08-14T09:47:50Z</dcterms:created>
  <dcterms:modified xsi:type="dcterms:W3CDTF">2022-08-19T13:21:28Z</dcterms:modified>
</cp:coreProperties>
</file>