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3"/>
  </p:notesMasterIdLst>
  <p:sldIdLst>
    <p:sldId id="345" r:id="rId2"/>
    <p:sldId id="346" r:id="rId3"/>
    <p:sldId id="327" r:id="rId4"/>
    <p:sldId id="333" r:id="rId5"/>
    <p:sldId id="334" r:id="rId6"/>
    <p:sldId id="335" r:id="rId7"/>
    <p:sldId id="336" r:id="rId8"/>
    <p:sldId id="337" r:id="rId9"/>
    <p:sldId id="339" r:id="rId10"/>
    <p:sldId id="348" r:id="rId11"/>
    <p:sldId id="340" r:id="rId12"/>
    <p:sldId id="322" r:id="rId13"/>
    <p:sldId id="343" r:id="rId14"/>
    <p:sldId id="324" r:id="rId15"/>
    <p:sldId id="325" r:id="rId16"/>
    <p:sldId id="257" r:id="rId17"/>
    <p:sldId id="258" r:id="rId18"/>
    <p:sldId id="265" r:id="rId19"/>
    <p:sldId id="266" r:id="rId20"/>
    <p:sldId id="267" r:id="rId21"/>
    <p:sldId id="259" r:id="rId22"/>
    <p:sldId id="260" r:id="rId23"/>
    <p:sldId id="261" r:id="rId24"/>
    <p:sldId id="262" r:id="rId25"/>
    <p:sldId id="268" r:id="rId26"/>
    <p:sldId id="269" r:id="rId27"/>
    <p:sldId id="270" r:id="rId28"/>
    <p:sldId id="285" r:id="rId29"/>
    <p:sldId id="286" r:id="rId30"/>
    <p:sldId id="289" r:id="rId31"/>
    <p:sldId id="290" r:id="rId3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00"/>
    <a:srgbClr val="FFFF66"/>
    <a:srgbClr val="FF7C53"/>
    <a:srgbClr val="CC3300"/>
    <a:srgbClr val="FF0000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96EF8-D15E-49E2-AB20-C0F25EE396A4}" type="doc">
      <dgm:prSet loTypeId="urn:microsoft.com/office/officeart/2005/8/layout/chevron2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318CB84-8B47-4185-B02C-F0ACA9852B6F}">
      <dgm:prSet phldrT="[Текст]"/>
      <dgm:spPr>
        <a:solidFill>
          <a:schemeClr val="accent5">
            <a:lumMod val="75000"/>
            <a:alpha val="61000"/>
          </a:schemeClr>
        </a:solidFill>
      </dgm:spPr>
      <dgm:t>
        <a:bodyPr/>
        <a:lstStyle/>
        <a:p>
          <a:r>
            <a:rPr lang="ru-RU" b="1" i="1" dirty="0">
              <a:latin typeface="Times New Roman" pitchFamily="18" charset="0"/>
              <a:cs typeface="Times New Roman" pitchFamily="18" charset="0"/>
            </a:rPr>
            <a:t>деньги как мера стоимости 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- обеспечивают выражение  и измерение стоимости товара в форме цены</a:t>
          </a:r>
        </a:p>
      </dgm:t>
    </dgm:pt>
    <dgm:pt modelId="{F7E7DCE0-58F0-43F0-97B6-C36E35201F6C}" type="parTrans" cxnId="{A7D931F8-63A0-4673-AA38-ED79C6D60EE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7DEEF80-221E-4931-A9B7-5D4B623A4F34}" type="sibTrans" cxnId="{A7D931F8-63A0-4673-AA38-ED79C6D60EE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D1B1090-B5A3-47ED-85FF-253CCC62715C}">
      <dgm:prSet phldrT="[Текст]"/>
      <dgm:spPr>
        <a:solidFill>
          <a:schemeClr val="accent5">
            <a:lumMod val="75000"/>
            <a:alpha val="61000"/>
          </a:schemeClr>
        </a:solidFill>
      </dgm:spPr>
      <dgm:t>
        <a:bodyPr/>
        <a:lstStyle/>
        <a:p>
          <a:r>
            <a:rPr lang="ru-RU" b="1" i="1" dirty="0">
              <a:latin typeface="Times New Roman" pitchFamily="18" charset="0"/>
              <a:cs typeface="Times New Roman" pitchFamily="18" charset="0"/>
            </a:rPr>
            <a:t>деньги как средство обращения 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- посредник в обмене товарами.  Товар - Деньги - Товар</a:t>
          </a:r>
        </a:p>
      </dgm:t>
    </dgm:pt>
    <dgm:pt modelId="{36C26D42-04E5-4B22-9B3D-AFE4C0DFC50A}" type="parTrans" cxnId="{621838EA-1FD2-4655-9C9D-53848E5E1B0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F1F2B9-1772-469B-B6BB-44E741E2BB8E}" type="sibTrans" cxnId="{621838EA-1FD2-4655-9C9D-53848E5E1B0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85A2B4C-DD82-400D-80D7-F1927DA3C6AF}">
      <dgm:prSet phldrT="[Текст]"/>
      <dgm:spPr>
        <a:solidFill>
          <a:schemeClr val="accent5">
            <a:lumMod val="75000"/>
            <a:alpha val="61000"/>
          </a:schemeClr>
        </a:solidFill>
      </dgm:spPr>
      <dgm:t>
        <a:bodyPr/>
        <a:lstStyle/>
        <a:p>
          <a:r>
            <a:rPr lang="ru-RU" b="1" i="1" dirty="0">
              <a:latin typeface="Times New Roman" pitchFamily="18" charset="0"/>
              <a:cs typeface="Times New Roman" pitchFamily="18" charset="0"/>
            </a:rPr>
            <a:t>деньги как средство платежа 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- обслуживают погашение различных долговых обязательств</a:t>
          </a:r>
        </a:p>
      </dgm:t>
    </dgm:pt>
    <dgm:pt modelId="{8E3BE327-B16E-4BA1-B8B8-18CF95E684BD}" type="parTrans" cxnId="{94559D9E-399B-45C9-B932-DB38BB535F3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576D248-FFF0-4138-92A6-2462E83C943B}" type="sibTrans" cxnId="{94559D9E-399B-45C9-B932-DB38BB535F3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08F54A-A2B9-4EFA-B24C-8AC84C966BBF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</a:p>
      </dgm:t>
    </dgm:pt>
    <dgm:pt modelId="{61231E44-C682-443D-B83F-D3EC2706E5F4}" type="sibTrans" cxnId="{8661F421-401A-4A6B-AAA2-E14186AB47C6}">
      <dgm:prSet/>
      <dgm:spPr/>
      <dgm:t>
        <a:bodyPr/>
        <a:lstStyle/>
        <a:p>
          <a:endParaRPr lang="ru-RU"/>
        </a:p>
      </dgm:t>
    </dgm:pt>
    <dgm:pt modelId="{C40E14F6-9426-4A45-AB35-04C071CEA2A8}" type="parTrans" cxnId="{8661F421-401A-4A6B-AAA2-E14186AB47C6}">
      <dgm:prSet/>
      <dgm:spPr/>
      <dgm:t>
        <a:bodyPr/>
        <a:lstStyle/>
        <a:p>
          <a:endParaRPr lang="ru-RU"/>
        </a:p>
      </dgm:t>
    </dgm:pt>
    <dgm:pt modelId="{99AA37F7-65F3-473E-926C-57C1DE01138F}">
      <dgm:prSet/>
      <dgm:spPr>
        <a:solidFill>
          <a:srgbClr val="FFFF00"/>
        </a:solidFill>
      </dgm:spPr>
      <dgm:t>
        <a:bodyPr/>
        <a:lstStyle/>
        <a:p>
          <a:r>
            <a: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</a:p>
      </dgm:t>
    </dgm:pt>
    <dgm:pt modelId="{DCB91846-4A04-4830-A558-8A4A1B0D1760}" type="sibTrans" cxnId="{F1F8A9AF-250C-4B60-8A09-3AC27D6162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ED7751C-3ABB-44A8-82C9-68941CC997DD}" type="parTrans" cxnId="{F1F8A9AF-250C-4B60-8A09-3AC27D6162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182854-58FC-47D3-BFC5-7D98CAB551C2}">
      <dgm:prSet phldrT="[Текст]"/>
      <dgm:spPr>
        <a:solidFill>
          <a:srgbClr val="8CD200"/>
        </a:solidFill>
      </dgm:spPr>
      <dgm:t>
        <a:bodyPr/>
        <a:lstStyle/>
        <a:p>
          <a:r>
            <a: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</a:p>
      </dgm:t>
    </dgm:pt>
    <dgm:pt modelId="{2C9B3430-7148-4CE4-A3C8-24B04A880BC7}" type="sibTrans" cxnId="{F0AD53AD-EEDD-46AE-BA70-AAAA3776A92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E3F7846-63DC-4D57-B88C-D8BB06E28F05}" type="parTrans" cxnId="{F0AD53AD-EEDD-46AE-BA70-AAAA3776A92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54B16F7-95F7-437A-A9AC-815F182AB7A6}">
      <dgm:prSet phldrT="[Текст]"/>
      <dgm:spPr>
        <a:solidFill>
          <a:srgbClr val="00CC66"/>
        </a:solidFill>
      </dgm:spPr>
      <dgm:t>
        <a:bodyPr/>
        <a:lstStyle/>
        <a:p>
          <a:r>
            <a: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</a:p>
      </dgm:t>
    </dgm:pt>
    <dgm:pt modelId="{E500E467-7CB6-4052-941B-1743D7049418}" type="sibTrans" cxnId="{7A1343FA-99D1-4705-B2C1-EACFEB1E65A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526CD4-2098-4847-B703-E865077D4682}" type="parTrans" cxnId="{7A1343FA-99D1-4705-B2C1-EACFEB1E65A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3EAD63-2957-489D-9235-D1028713E198}">
      <dgm:prSet phldrT="[Текст]"/>
      <dgm:spPr>
        <a:solidFill>
          <a:srgbClr val="009999"/>
        </a:solidFill>
      </dgm:spPr>
      <dgm:t>
        <a:bodyPr/>
        <a:lstStyle/>
        <a:p>
          <a:r>
            <a: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DE46B7F-D765-4BEB-B827-45391DCA8C51}" type="sibTrans" cxnId="{AAA451B3-F673-494B-8CDD-0ED2004A5F7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010555C-DFF4-4DD1-B3AF-01BDBA9A82A7}" type="parTrans" cxnId="{AAA451B3-F673-494B-8CDD-0ED2004A5F7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D1ECDC3-53F5-41E2-9DA2-7F41106EC080}">
      <dgm:prSet/>
      <dgm:spPr>
        <a:solidFill>
          <a:schemeClr val="accent5">
            <a:lumMod val="75000"/>
            <a:alpha val="61000"/>
          </a:schemeClr>
        </a:solidFill>
      </dgm:spPr>
      <dgm:t>
        <a:bodyPr/>
        <a:lstStyle/>
        <a:p>
          <a:r>
            <a:rPr lang="ru-RU" b="1" i="1" dirty="0">
              <a:latin typeface="Times New Roman" pitchFamily="18" charset="0"/>
              <a:cs typeface="Times New Roman" pitchFamily="18" charset="0"/>
            </a:rPr>
            <a:t>деньги как средство накопления</a:t>
          </a:r>
        </a:p>
      </dgm:t>
    </dgm:pt>
    <dgm:pt modelId="{34045818-85E6-407A-B6B9-428D9BE6FBE7}" type="parTrans" cxnId="{9AD8EB31-B2D6-484D-A34C-FC614A57B1D8}">
      <dgm:prSet/>
      <dgm:spPr/>
      <dgm:t>
        <a:bodyPr/>
        <a:lstStyle/>
        <a:p>
          <a:endParaRPr lang="ru-RU"/>
        </a:p>
      </dgm:t>
    </dgm:pt>
    <dgm:pt modelId="{6D2560BD-EC5B-486C-B1AA-547EC8798C52}" type="sibTrans" cxnId="{9AD8EB31-B2D6-484D-A34C-FC614A57B1D8}">
      <dgm:prSet/>
      <dgm:spPr/>
      <dgm:t>
        <a:bodyPr/>
        <a:lstStyle/>
        <a:p>
          <a:endParaRPr lang="ru-RU"/>
        </a:p>
      </dgm:t>
    </dgm:pt>
    <dgm:pt modelId="{9D579124-27EC-4402-8ACB-4363B462B6C9}">
      <dgm:prSet/>
      <dgm:spPr>
        <a:solidFill>
          <a:schemeClr val="accent5">
            <a:lumMod val="75000"/>
            <a:alpha val="61000"/>
          </a:schemeClr>
        </a:solidFill>
      </dgm:spPr>
      <dgm:t>
        <a:bodyPr/>
        <a:lstStyle/>
        <a:p>
          <a:r>
            <a:rPr lang="ru-RU" b="1" i="1" dirty="0">
              <a:latin typeface="Times New Roman" pitchFamily="18" charset="0"/>
              <a:cs typeface="Times New Roman" pitchFamily="18" charset="0"/>
            </a:rPr>
            <a:t>функция мировых денег</a:t>
          </a:r>
        </a:p>
      </dgm:t>
    </dgm:pt>
    <dgm:pt modelId="{B64A6B46-9D80-44DB-B193-77C10C6E5A70}" type="parTrans" cxnId="{259860F0-352E-441B-8DC5-7F9B7DD361A3}">
      <dgm:prSet/>
      <dgm:spPr/>
      <dgm:t>
        <a:bodyPr/>
        <a:lstStyle/>
        <a:p>
          <a:endParaRPr lang="ru-RU"/>
        </a:p>
      </dgm:t>
    </dgm:pt>
    <dgm:pt modelId="{2E4AEAF0-1CE3-43FA-8370-23D74AA51CCD}" type="sibTrans" cxnId="{259860F0-352E-441B-8DC5-7F9B7DD361A3}">
      <dgm:prSet/>
      <dgm:spPr/>
      <dgm:t>
        <a:bodyPr/>
        <a:lstStyle/>
        <a:p>
          <a:endParaRPr lang="ru-RU"/>
        </a:p>
      </dgm:t>
    </dgm:pt>
    <dgm:pt modelId="{F500CDC8-4ABB-4DC7-8F28-BF6F67552176}" type="pres">
      <dgm:prSet presAssocID="{5AC96EF8-D15E-49E2-AB20-C0F25EE396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113636-E6C3-4636-91FA-CC433055AD85}" type="pres">
      <dgm:prSet presAssocID="{C33EAD63-2957-489D-9235-D1028713E198}" presName="composite" presStyleCnt="0"/>
      <dgm:spPr/>
    </dgm:pt>
    <dgm:pt modelId="{6FFBE338-45FC-4E0B-8B06-185E4F924EDA}" type="pres">
      <dgm:prSet presAssocID="{C33EAD63-2957-489D-9235-D1028713E19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CF4DF-A989-4231-A666-8A86B072194B}" type="pres">
      <dgm:prSet presAssocID="{C33EAD63-2957-489D-9235-D1028713E19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733C4-A29F-42E3-9F8C-66DF435AD318}" type="pres">
      <dgm:prSet presAssocID="{4DE46B7F-D765-4BEB-B827-45391DCA8C51}" presName="sp" presStyleCnt="0"/>
      <dgm:spPr/>
    </dgm:pt>
    <dgm:pt modelId="{E218C94F-9EF4-48CD-BACA-D802EB196959}" type="pres">
      <dgm:prSet presAssocID="{B54B16F7-95F7-437A-A9AC-815F182AB7A6}" presName="composite" presStyleCnt="0"/>
      <dgm:spPr/>
    </dgm:pt>
    <dgm:pt modelId="{7C6F06EA-31F9-4E65-BF27-CE6CC0CD0067}" type="pres">
      <dgm:prSet presAssocID="{B54B16F7-95F7-437A-A9AC-815F182AB7A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29A2D-4C00-4B42-AC05-279AC6E6712C}" type="pres">
      <dgm:prSet presAssocID="{B54B16F7-95F7-437A-A9AC-815F182AB7A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E9C13-0053-452D-A619-C7D22E35D788}" type="pres">
      <dgm:prSet presAssocID="{E500E467-7CB6-4052-941B-1743D7049418}" presName="sp" presStyleCnt="0"/>
      <dgm:spPr/>
    </dgm:pt>
    <dgm:pt modelId="{719A6BBA-2184-4BDE-A387-599F31C3F7EB}" type="pres">
      <dgm:prSet presAssocID="{DB182854-58FC-47D3-BFC5-7D98CAB551C2}" presName="composite" presStyleCnt="0"/>
      <dgm:spPr/>
    </dgm:pt>
    <dgm:pt modelId="{1BEC8BEE-10EC-42BB-A08F-1C9E6D2BB542}" type="pres">
      <dgm:prSet presAssocID="{DB182854-58FC-47D3-BFC5-7D98CAB551C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A521D-6683-4BA6-ADF9-ED68162DE75F}" type="pres">
      <dgm:prSet presAssocID="{DB182854-58FC-47D3-BFC5-7D98CAB551C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32400-B1CF-4A35-9180-2496952CE2AE}" type="pres">
      <dgm:prSet presAssocID="{2C9B3430-7148-4CE4-A3C8-24B04A880BC7}" presName="sp" presStyleCnt="0"/>
      <dgm:spPr/>
    </dgm:pt>
    <dgm:pt modelId="{2BEC2CCA-C96E-4A87-BEBF-5641BFAD0171}" type="pres">
      <dgm:prSet presAssocID="{99AA37F7-65F3-473E-926C-57C1DE01138F}" presName="composite" presStyleCnt="0"/>
      <dgm:spPr/>
    </dgm:pt>
    <dgm:pt modelId="{DD61F33E-8D3F-4A49-B793-5721D8B59701}" type="pres">
      <dgm:prSet presAssocID="{99AA37F7-65F3-473E-926C-57C1DE01138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AB12A-3725-40EC-B49D-472915FB2CCC}" type="pres">
      <dgm:prSet presAssocID="{99AA37F7-65F3-473E-926C-57C1DE01138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06ED3-C38C-4300-9CD6-097971FAD499}" type="pres">
      <dgm:prSet presAssocID="{DCB91846-4A04-4830-A558-8A4A1B0D1760}" presName="sp" presStyleCnt="0"/>
      <dgm:spPr/>
    </dgm:pt>
    <dgm:pt modelId="{48931B43-5384-48B2-B866-D8E9F927D750}" type="pres">
      <dgm:prSet presAssocID="{A608F54A-A2B9-4EFA-B24C-8AC84C966BBF}" presName="composite" presStyleCnt="0"/>
      <dgm:spPr/>
    </dgm:pt>
    <dgm:pt modelId="{24E2B6A9-9A59-48AB-9263-D6C23DE15EBE}" type="pres">
      <dgm:prSet presAssocID="{A608F54A-A2B9-4EFA-B24C-8AC84C966BB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A87D3-F8ED-45B7-8BF5-0DD77C97DD04}" type="pres">
      <dgm:prSet presAssocID="{A608F54A-A2B9-4EFA-B24C-8AC84C966BBF}" presName="descendantText" presStyleLbl="alignAcc1" presStyleIdx="4" presStyleCnt="5" custLinFactNeighborX="0" custLinFactNeighborY="-2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B01DEA-EE43-4B43-A957-810293CCF9E8}" type="presOf" srcId="{9D579124-27EC-4402-8ACB-4363B462B6C9}" destId="{1A0A87D3-F8ED-45B7-8BF5-0DD77C97DD04}" srcOrd="0" destOrd="0" presId="urn:microsoft.com/office/officeart/2005/8/layout/chevron2"/>
    <dgm:cxn modelId="{33828060-7DF4-43C1-A551-5179851865DC}" type="presOf" srcId="{5AC96EF8-D15E-49E2-AB20-C0F25EE396A4}" destId="{F500CDC8-4ABB-4DC7-8F28-BF6F67552176}" srcOrd="0" destOrd="0" presId="urn:microsoft.com/office/officeart/2005/8/layout/chevron2"/>
    <dgm:cxn modelId="{F0AD53AD-EEDD-46AE-BA70-AAAA3776A927}" srcId="{5AC96EF8-D15E-49E2-AB20-C0F25EE396A4}" destId="{DB182854-58FC-47D3-BFC5-7D98CAB551C2}" srcOrd="2" destOrd="0" parTransId="{2E3F7846-63DC-4D57-B88C-D8BB06E28F05}" sibTransId="{2C9B3430-7148-4CE4-A3C8-24B04A880BC7}"/>
    <dgm:cxn modelId="{DC198771-66EC-41E4-BA91-16755C4F8A75}" type="presOf" srcId="{9D1B1090-B5A3-47ED-85FF-253CCC62715C}" destId="{0D929A2D-4C00-4B42-AC05-279AC6E6712C}" srcOrd="0" destOrd="0" presId="urn:microsoft.com/office/officeart/2005/8/layout/chevron2"/>
    <dgm:cxn modelId="{E9F4A072-6F23-4E73-A305-8190B5AD2964}" type="presOf" srcId="{B54B16F7-95F7-437A-A9AC-815F182AB7A6}" destId="{7C6F06EA-31F9-4E65-BF27-CE6CC0CD0067}" srcOrd="0" destOrd="0" presId="urn:microsoft.com/office/officeart/2005/8/layout/chevron2"/>
    <dgm:cxn modelId="{259860F0-352E-441B-8DC5-7F9B7DD361A3}" srcId="{A608F54A-A2B9-4EFA-B24C-8AC84C966BBF}" destId="{9D579124-27EC-4402-8ACB-4363B462B6C9}" srcOrd="0" destOrd="0" parTransId="{B64A6B46-9D80-44DB-B193-77C10C6E5A70}" sibTransId="{2E4AEAF0-1CE3-43FA-8370-23D74AA51CCD}"/>
    <dgm:cxn modelId="{2559507B-6182-40BD-9E00-5CC6B00968A3}" type="presOf" srcId="{C33EAD63-2957-489D-9235-D1028713E198}" destId="{6FFBE338-45FC-4E0B-8B06-185E4F924EDA}" srcOrd="0" destOrd="0" presId="urn:microsoft.com/office/officeart/2005/8/layout/chevron2"/>
    <dgm:cxn modelId="{F1F8A9AF-250C-4B60-8A09-3AC27D616233}" srcId="{5AC96EF8-D15E-49E2-AB20-C0F25EE396A4}" destId="{99AA37F7-65F3-473E-926C-57C1DE01138F}" srcOrd="3" destOrd="0" parTransId="{FED7751C-3ABB-44A8-82C9-68941CC997DD}" sibTransId="{DCB91846-4A04-4830-A558-8A4A1B0D1760}"/>
    <dgm:cxn modelId="{621838EA-1FD2-4655-9C9D-53848E5E1B0F}" srcId="{B54B16F7-95F7-437A-A9AC-815F182AB7A6}" destId="{9D1B1090-B5A3-47ED-85FF-253CCC62715C}" srcOrd="0" destOrd="0" parTransId="{36C26D42-04E5-4B22-9B3D-AFE4C0DFC50A}" sibTransId="{9AF1F2B9-1772-469B-B6BB-44E741E2BB8E}"/>
    <dgm:cxn modelId="{AAA451B3-F673-494B-8CDD-0ED2004A5F71}" srcId="{5AC96EF8-D15E-49E2-AB20-C0F25EE396A4}" destId="{C33EAD63-2957-489D-9235-D1028713E198}" srcOrd="0" destOrd="0" parTransId="{F010555C-DFF4-4DD1-B3AF-01BDBA9A82A7}" sibTransId="{4DE46B7F-D765-4BEB-B827-45391DCA8C51}"/>
    <dgm:cxn modelId="{A759DEC8-8BD2-4118-B4A8-C4160653A411}" type="presOf" srcId="{1D1ECDC3-53F5-41E2-9DA2-7F41106EC080}" destId="{898AB12A-3725-40EC-B49D-472915FB2CCC}" srcOrd="0" destOrd="0" presId="urn:microsoft.com/office/officeart/2005/8/layout/chevron2"/>
    <dgm:cxn modelId="{7A1343FA-99D1-4705-B2C1-EACFEB1E65A4}" srcId="{5AC96EF8-D15E-49E2-AB20-C0F25EE396A4}" destId="{B54B16F7-95F7-437A-A9AC-815F182AB7A6}" srcOrd="1" destOrd="0" parTransId="{1B526CD4-2098-4847-B703-E865077D4682}" sibTransId="{E500E467-7CB6-4052-941B-1743D7049418}"/>
    <dgm:cxn modelId="{77C088D1-A34B-4C8D-B4A5-0F73B8D4CDEC}" type="presOf" srcId="{DB182854-58FC-47D3-BFC5-7D98CAB551C2}" destId="{1BEC8BEE-10EC-42BB-A08F-1C9E6D2BB542}" srcOrd="0" destOrd="0" presId="urn:microsoft.com/office/officeart/2005/8/layout/chevron2"/>
    <dgm:cxn modelId="{275C34B0-E280-442B-B35C-AFE10F733674}" type="presOf" srcId="{F85A2B4C-DD82-400D-80D7-F1927DA3C6AF}" destId="{E9CA521D-6683-4BA6-ADF9-ED68162DE75F}" srcOrd="0" destOrd="0" presId="urn:microsoft.com/office/officeart/2005/8/layout/chevron2"/>
    <dgm:cxn modelId="{A7D931F8-63A0-4673-AA38-ED79C6D60EE8}" srcId="{C33EAD63-2957-489D-9235-D1028713E198}" destId="{8318CB84-8B47-4185-B02C-F0ACA9852B6F}" srcOrd="0" destOrd="0" parTransId="{F7E7DCE0-58F0-43F0-97B6-C36E35201F6C}" sibTransId="{67DEEF80-221E-4931-A9B7-5D4B623A4F34}"/>
    <dgm:cxn modelId="{3C8D7D07-D773-4FA0-9417-15F97ED6234F}" type="presOf" srcId="{99AA37F7-65F3-473E-926C-57C1DE01138F}" destId="{DD61F33E-8D3F-4A49-B793-5721D8B59701}" srcOrd="0" destOrd="0" presId="urn:microsoft.com/office/officeart/2005/8/layout/chevron2"/>
    <dgm:cxn modelId="{8661F421-401A-4A6B-AAA2-E14186AB47C6}" srcId="{5AC96EF8-D15E-49E2-AB20-C0F25EE396A4}" destId="{A608F54A-A2B9-4EFA-B24C-8AC84C966BBF}" srcOrd="4" destOrd="0" parTransId="{C40E14F6-9426-4A45-AB35-04C071CEA2A8}" sibTransId="{61231E44-C682-443D-B83F-D3EC2706E5F4}"/>
    <dgm:cxn modelId="{94559D9E-399B-45C9-B932-DB38BB535F36}" srcId="{DB182854-58FC-47D3-BFC5-7D98CAB551C2}" destId="{F85A2B4C-DD82-400D-80D7-F1927DA3C6AF}" srcOrd="0" destOrd="0" parTransId="{8E3BE327-B16E-4BA1-B8B8-18CF95E684BD}" sibTransId="{1576D248-FFF0-4138-92A6-2462E83C943B}"/>
    <dgm:cxn modelId="{483AEF3D-A2AF-48AF-8498-C95C81AA300C}" type="presOf" srcId="{A608F54A-A2B9-4EFA-B24C-8AC84C966BBF}" destId="{24E2B6A9-9A59-48AB-9263-D6C23DE15EBE}" srcOrd="0" destOrd="0" presId="urn:microsoft.com/office/officeart/2005/8/layout/chevron2"/>
    <dgm:cxn modelId="{9AD8EB31-B2D6-484D-A34C-FC614A57B1D8}" srcId="{99AA37F7-65F3-473E-926C-57C1DE01138F}" destId="{1D1ECDC3-53F5-41E2-9DA2-7F41106EC080}" srcOrd="0" destOrd="0" parTransId="{34045818-85E6-407A-B6B9-428D9BE6FBE7}" sibTransId="{6D2560BD-EC5B-486C-B1AA-547EC8798C52}"/>
    <dgm:cxn modelId="{12D021F7-00CB-4BB9-A266-70A80B19561D}" type="presOf" srcId="{8318CB84-8B47-4185-B02C-F0ACA9852B6F}" destId="{5B2CF4DF-A989-4231-A666-8A86B072194B}" srcOrd="0" destOrd="0" presId="urn:microsoft.com/office/officeart/2005/8/layout/chevron2"/>
    <dgm:cxn modelId="{6BDF7F75-43EE-463F-B4A6-520764AA2B8E}" type="presParOf" srcId="{F500CDC8-4ABB-4DC7-8F28-BF6F67552176}" destId="{B9113636-E6C3-4636-91FA-CC433055AD85}" srcOrd="0" destOrd="0" presId="urn:microsoft.com/office/officeart/2005/8/layout/chevron2"/>
    <dgm:cxn modelId="{EF6FE437-8FDF-4E4B-878E-F13EA9AFB521}" type="presParOf" srcId="{B9113636-E6C3-4636-91FA-CC433055AD85}" destId="{6FFBE338-45FC-4E0B-8B06-185E4F924EDA}" srcOrd="0" destOrd="0" presId="urn:microsoft.com/office/officeart/2005/8/layout/chevron2"/>
    <dgm:cxn modelId="{351CFAE9-C9BD-4652-A48E-C498E4E7FAE1}" type="presParOf" srcId="{B9113636-E6C3-4636-91FA-CC433055AD85}" destId="{5B2CF4DF-A989-4231-A666-8A86B072194B}" srcOrd="1" destOrd="0" presId="urn:microsoft.com/office/officeart/2005/8/layout/chevron2"/>
    <dgm:cxn modelId="{9BF4C15A-F0E7-4E8E-BBBB-7F9BE18A99D0}" type="presParOf" srcId="{F500CDC8-4ABB-4DC7-8F28-BF6F67552176}" destId="{088733C4-A29F-42E3-9F8C-66DF435AD318}" srcOrd="1" destOrd="0" presId="urn:microsoft.com/office/officeart/2005/8/layout/chevron2"/>
    <dgm:cxn modelId="{AA415DFA-B004-49D0-B2E3-D4DDB3BA4FDE}" type="presParOf" srcId="{F500CDC8-4ABB-4DC7-8F28-BF6F67552176}" destId="{E218C94F-9EF4-48CD-BACA-D802EB196959}" srcOrd="2" destOrd="0" presId="urn:microsoft.com/office/officeart/2005/8/layout/chevron2"/>
    <dgm:cxn modelId="{BF692968-312E-4F33-86CD-8662CA6B1590}" type="presParOf" srcId="{E218C94F-9EF4-48CD-BACA-D802EB196959}" destId="{7C6F06EA-31F9-4E65-BF27-CE6CC0CD0067}" srcOrd="0" destOrd="0" presId="urn:microsoft.com/office/officeart/2005/8/layout/chevron2"/>
    <dgm:cxn modelId="{0FCEB29D-C512-4819-8864-B3E4E911E38B}" type="presParOf" srcId="{E218C94F-9EF4-48CD-BACA-D802EB196959}" destId="{0D929A2D-4C00-4B42-AC05-279AC6E6712C}" srcOrd="1" destOrd="0" presId="urn:microsoft.com/office/officeart/2005/8/layout/chevron2"/>
    <dgm:cxn modelId="{A4127E06-D341-4084-8749-0BCF051A6A4F}" type="presParOf" srcId="{F500CDC8-4ABB-4DC7-8F28-BF6F67552176}" destId="{272E9C13-0053-452D-A619-C7D22E35D788}" srcOrd="3" destOrd="0" presId="urn:microsoft.com/office/officeart/2005/8/layout/chevron2"/>
    <dgm:cxn modelId="{69AAC604-3514-47B9-85E5-A5D678573F43}" type="presParOf" srcId="{F500CDC8-4ABB-4DC7-8F28-BF6F67552176}" destId="{719A6BBA-2184-4BDE-A387-599F31C3F7EB}" srcOrd="4" destOrd="0" presId="urn:microsoft.com/office/officeart/2005/8/layout/chevron2"/>
    <dgm:cxn modelId="{0F2795C4-CE26-4DBC-9A9A-2B22DB9B4FBD}" type="presParOf" srcId="{719A6BBA-2184-4BDE-A387-599F31C3F7EB}" destId="{1BEC8BEE-10EC-42BB-A08F-1C9E6D2BB542}" srcOrd="0" destOrd="0" presId="urn:microsoft.com/office/officeart/2005/8/layout/chevron2"/>
    <dgm:cxn modelId="{DF4BFBE5-135D-448E-93EC-836A74AB09C0}" type="presParOf" srcId="{719A6BBA-2184-4BDE-A387-599F31C3F7EB}" destId="{E9CA521D-6683-4BA6-ADF9-ED68162DE75F}" srcOrd="1" destOrd="0" presId="urn:microsoft.com/office/officeart/2005/8/layout/chevron2"/>
    <dgm:cxn modelId="{B0F57582-1746-4416-8CD7-F0A07FFC0082}" type="presParOf" srcId="{F500CDC8-4ABB-4DC7-8F28-BF6F67552176}" destId="{BCB32400-B1CF-4A35-9180-2496952CE2AE}" srcOrd="5" destOrd="0" presId="urn:microsoft.com/office/officeart/2005/8/layout/chevron2"/>
    <dgm:cxn modelId="{A20EE485-C8D3-4429-9BA5-F176D6600061}" type="presParOf" srcId="{F500CDC8-4ABB-4DC7-8F28-BF6F67552176}" destId="{2BEC2CCA-C96E-4A87-BEBF-5641BFAD0171}" srcOrd="6" destOrd="0" presId="urn:microsoft.com/office/officeart/2005/8/layout/chevron2"/>
    <dgm:cxn modelId="{1C3D81D3-1216-487E-AA64-4EAAAA3A3B89}" type="presParOf" srcId="{2BEC2CCA-C96E-4A87-BEBF-5641BFAD0171}" destId="{DD61F33E-8D3F-4A49-B793-5721D8B59701}" srcOrd="0" destOrd="0" presId="urn:microsoft.com/office/officeart/2005/8/layout/chevron2"/>
    <dgm:cxn modelId="{12FDB026-6FA4-47A4-958A-D061E2298EC2}" type="presParOf" srcId="{2BEC2CCA-C96E-4A87-BEBF-5641BFAD0171}" destId="{898AB12A-3725-40EC-B49D-472915FB2CCC}" srcOrd="1" destOrd="0" presId="urn:microsoft.com/office/officeart/2005/8/layout/chevron2"/>
    <dgm:cxn modelId="{FE8BAF9B-691A-473C-937E-AEAB2C1697A0}" type="presParOf" srcId="{F500CDC8-4ABB-4DC7-8F28-BF6F67552176}" destId="{F9006ED3-C38C-4300-9CD6-097971FAD499}" srcOrd="7" destOrd="0" presId="urn:microsoft.com/office/officeart/2005/8/layout/chevron2"/>
    <dgm:cxn modelId="{1231FD5F-56C1-4DB6-B2E4-021421853027}" type="presParOf" srcId="{F500CDC8-4ABB-4DC7-8F28-BF6F67552176}" destId="{48931B43-5384-48B2-B866-D8E9F927D750}" srcOrd="8" destOrd="0" presId="urn:microsoft.com/office/officeart/2005/8/layout/chevron2"/>
    <dgm:cxn modelId="{D4EBC235-AF61-4F31-8FE1-86F97DA8C947}" type="presParOf" srcId="{48931B43-5384-48B2-B866-D8E9F927D750}" destId="{24E2B6A9-9A59-48AB-9263-D6C23DE15EBE}" srcOrd="0" destOrd="0" presId="urn:microsoft.com/office/officeart/2005/8/layout/chevron2"/>
    <dgm:cxn modelId="{C83C1BB6-D3D1-464B-B1DB-FA550DF07CD3}" type="presParOf" srcId="{48931B43-5384-48B2-B866-D8E9F927D750}" destId="{1A0A87D3-F8ED-45B7-8BF5-0DD77C97DD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BE338-45FC-4E0B-8B06-185E4F924EDA}">
      <dsp:nvSpPr>
        <dsp:cNvPr id="0" name=""/>
        <dsp:cNvSpPr/>
      </dsp:nvSpPr>
      <dsp:spPr>
        <a:xfrm rot="5400000">
          <a:off x="-204751" y="205865"/>
          <a:ext cx="1365010" cy="955507"/>
        </a:xfrm>
        <a:prstGeom prst="chevron">
          <a:avLst/>
        </a:prstGeom>
        <a:solidFill>
          <a:srgbClr val="009999"/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</a:p>
      </dsp:txBody>
      <dsp:txXfrm rot="-5400000">
        <a:off x="1" y="478868"/>
        <a:ext cx="955507" cy="409503"/>
      </dsp:txXfrm>
    </dsp:sp>
    <dsp:sp modelId="{5B2CF4DF-A989-4231-A666-8A86B072194B}">
      <dsp:nvSpPr>
        <dsp:cNvPr id="0" name=""/>
        <dsp:cNvSpPr/>
      </dsp:nvSpPr>
      <dsp:spPr>
        <a:xfrm rot="5400000">
          <a:off x="4489402" y="-3532781"/>
          <a:ext cx="887256" cy="7955046"/>
        </a:xfrm>
        <a:prstGeom prst="round2SameRect">
          <a:avLst/>
        </a:prstGeom>
        <a:solidFill>
          <a:schemeClr val="accent5">
            <a:lumMod val="75000"/>
            <a:alpha val="61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>
              <a:latin typeface="Times New Roman" pitchFamily="18" charset="0"/>
              <a:cs typeface="Times New Roman" pitchFamily="18" charset="0"/>
            </a:rPr>
            <a:t>деньги как мера стоимости </a:t>
          </a: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- обеспечивают выражение  и измерение стоимости товара в форме цены</a:t>
          </a:r>
        </a:p>
      </dsp:txBody>
      <dsp:txXfrm rot="-5400000">
        <a:off x="955507" y="44426"/>
        <a:ext cx="7911734" cy="800632"/>
      </dsp:txXfrm>
    </dsp:sp>
    <dsp:sp modelId="{7C6F06EA-31F9-4E65-BF27-CE6CC0CD0067}">
      <dsp:nvSpPr>
        <dsp:cNvPr id="0" name=""/>
        <dsp:cNvSpPr/>
      </dsp:nvSpPr>
      <dsp:spPr>
        <a:xfrm rot="5400000">
          <a:off x="-204751" y="1456049"/>
          <a:ext cx="1365010" cy="955507"/>
        </a:xfrm>
        <a:prstGeom prst="chevron">
          <a:avLst/>
        </a:prstGeom>
        <a:solidFill>
          <a:srgbClr val="00CC66"/>
        </a:solidFill>
        <a:ln w="9525" cap="flat" cmpd="sng" algn="ctr">
          <a:solidFill>
            <a:schemeClr val="accent5">
              <a:hueOff val="297838"/>
              <a:satOff val="6646"/>
              <a:lumOff val="-37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</a:p>
      </dsp:txBody>
      <dsp:txXfrm rot="-5400000">
        <a:off x="1" y="1729052"/>
        <a:ext cx="955507" cy="409503"/>
      </dsp:txXfrm>
    </dsp:sp>
    <dsp:sp modelId="{0D929A2D-4C00-4B42-AC05-279AC6E6712C}">
      <dsp:nvSpPr>
        <dsp:cNvPr id="0" name=""/>
        <dsp:cNvSpPr/>
      </dsp:nvSpPr>
      <dsp:spPr>
        <a:xfrm rot="5400000">
          <a:off x="4489402" y="-2282597"/>
          <a:ext cx="887256" cy="7955046"/>
        </a:xfrm>
        <a:prstGeom prst="round2SameRect">
          <a:avLst/>
        </a:prstGeom>
        <a:solidFill>
          <a:schemeClr val="accent5">
            <a:lumMod val="75000"/>
            <a:alpha val="61000"/>
          </a:schemeClr>
        </a:solidFill>
        <a:ln w="9525" cap="flat" cmpd="sng" algn="ctr">
          <a:solidFill>
            <a:schemeClr val="accent5">
              <a:hueOff val="297838"/>
              <a:satOff val="6646"/>
              <a:lumOff val="-37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>
              <a:latin typeface="Times New Roman" pitchFamily="18" charset="0"/>
              <a:cs typeface="Times New Roman" pitchFamily="18" charset="0"/>
            </a:rPr>
            <a:t>деньги как средство обращения </a:t>
          </a: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- посредник в обмене товарами.  Товар - Деньги - Товар</a:t>
          </a:r>
        </a:p>
      </dsp:txBody>
      <dsp:txXfrm rot="-5400000">
        <a:off x="955507" y="1294610"/>
        <a:ext cx="7911734" cy="800632"/>
      </dsp:txXfrm>
    </dsp:sp>
    <dsp:sp modelId="{1BEC8BEE-10EC-42BB-A08F-1C9E6D2BB542}">
      <dsp:nvSpPr>
        <dsp:cNvPr id="0" name=""/>
        <dsp:cNvSpPr/>
      </dsp:nvSpPr>
      <dsp:spPr>
        <a:xfrm rot="5400000">
          <a:off x="-204751" y="2706233"/>
          <a:ext cx="1365010" cy="955507"/>
        </a:xfrm>
        <a:prstGeom prst="chevron">
          <a:avLst/>
        </a:prstGeom>
        <a:solidFill>
          <a:srgbClr val="8CD200"/>
        </a:solidFill>
        <a:ln w="9525" cap="flat" cmpd="sng" algn="ctr">
          <a:solidFill>
            <a:schemeClr val="accent5">
              <a:hueOff val="595675"/>
              <a:satOff val="13292"/>
              <a:lumOff val="-74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</a:p>
      </dsp:txBody>
      <dsp:txXfrm rot="-5400000">
        <a:off x="1" y="2979236"/>
        <a:ext cx="955507" cy="409503"/>
      </dsp:txXfrm>
    </dsp:sp>
    <dsp:sp modelId="{E9CA521D-6683-4BA6-ADF9-ED68162DE75F}">
      <dsp:nvSpPr>
        <dsp:cNvPr id="0" name=""/>
        <dsp:cNvSpPr/>
      </dsp:nvSpPr>
      <dsp:spPr>
        <a:xfrm rot="5400000">
          <a:off x="4489402" y="-1032412"/>
          <a:ext cx="887256" cy="7955046"/>
        </a:xfrm>
        <a:prstGeom prst="round2SameRect">
          <a:avLst/>
        </a:prstGeom>
        <a:solidFill>
          <a:schemeClr val="accent5">
            <a:lumMod val="75000"/>
            <a:alpha val="61000"/>
          </a:schemeClr>
        </a:solidFill>
        <a:ln w="9525" cap="flat" cmpd="sng" algn="ctr">
          <a:solidFill>
            <a:schemeClr val="accent5">
              <a:hueOff val="595675"/>
              <a:satOff val="13292"/>
              <a:lumOff val="-74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>
              <a:latin typeface="Times New Roman" pitchFamily="18" charset="0"/>
              <a:cs typeface="Times New Roman" pitchFamily="18" charset="0"/>
            </a:rPr>
            <a:t>деньги как средство платежа </a:t>
          </a: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- обслуживают погашение различных долговых обязательств</a:t>
          </a:r>
        </a:p>
      </dsp:txBody>
      <dsp:txXfrm rot="-5400000">
        <a:off x="955507" y="2544795"/>
        <a:ext cx="7911734" cy="800632"/>
      </dsp:txXfrm>
    </dsp:sp>
    <dsp:sp modelId="{DD61F33E-8D3F-4A49-B793-5721D8B59701}">
      <dsp:nvSpPr>
        <dsp:cNvPr id="0" name=""/>
        <dsp:cNvSpPr/>
      </dsp:nvSpPr>
      <dsp:spPr>
        <a:xfrm rot="5400000">
          <a:off x="-204751" y="3956418"/>
          <a:ext cx="1365010" cy="955507"/>
        </a:xfrm>
        <a:prstGeom prst="chevron">
          <a:avLst/>
        </a:prstGeom>
        <a:solidFill>
          <a:srgbClr val="FFFF00"/>
        </a:solidFill>
        <a:ln w="9525" cap="flat" cmpd="sng" algn="ctr">
          <a:solidFill>
            <a:schemeClr val="accent5">
              <a:hueOff val="893513"/>
              <a:satOff val="19938"/>
              <a:lumOff val="-111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</a:p>
      </dsp:txBody>
      <dsp:txXfrm rot="-5400000">
        <a:off x="1" y="4229421"/>
        <a:ext cx="955507" cy="409503"/>
      </dsp:txXfrm>
    </dsp:sp>
    <dsp:sp modelId="{898AB12A-3725-40EC-B49D-472915FB2CCC}">
      <dsp:nvSpPr>
        <dsp:cNvPr id="0" name=""/>
        <dsp:cNvSpPr/>
      </dsp:nvSpPr>
      <dsp:spPr>
        <a:xfrm rot="5400000">
          <a:off x="4489402" y="217771"/>
          <a:ext cx="887256" cy="7955046"/>
        </a:xfrm>
        <a:prstGeom prst="round2SameRect">
          <a:avLst/>
        </a:prstGeom>
        <a:solidFill>
          <a:schemeClr val="accent5">
            <a:lumMod val="75000"/>
            <a:alpha val="61000"/>
          </a:schemeClr>
        </a:solidFill>
        <a:ln w="9525" cap="flat" cmpd="sng" algn="ctr">
          <a:solidFill>
            <a:schemeClr val="accent5">
              <a:hueOff val="893513"/>
              <a:satOff val="19938"/>
              <a:lumOff val="-111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>
              <a:latin typeface="Times New Roman" pitchFamily="18" charset="0"/>
              <a:cs typeface="Times New Roman" pitchFamily="18" charset="0"/>
            </a:rPr>
            <a:t>деньги как средство накопления</a:t>
          </a:r>
        </a:p>
      </dsp:txBody>
      <dsp:txXfrm rot="-5400000">
        <a:off x="955507" y="3794978"/>
        <a:ext cx="7911734" cy="800632"/>
      </dsp:txXfrm>
    </dsp:sp>
    <dsp:sp modelId="{24E2B6A9-9A59-48AB-9263-D6C23DE15EBE}">
      <dsp:nvSpPr>
        <dsp:cNvPr id="0" name=""/>
        <dsp:cNvSpPr/>
      </dsp:nvSpPr>
      <dsp:spPr>
        <a:xfrm rot="5400000">
          <a:off x="-204751" y="5206602"/>
          <a:ext cx="1365010" cy="955507"/>
        </a:xfrm>
        <a:prstGeom prst="chevron">
          <a:avLst/>
        </a:prstGeom>
        <a:solidFill>
          <a:schemeClr val="accent2">
            <a:lumMod val="75000"/>
          </a:schemeClr>
        </a:solidFill>
        <a:ln w="9525" cap="flat" cmpd="sng" algn="ctr">
          <a:solidFill>
            <a:schemeClr val="accent5">
              <a:hueOff val="1191350"/>
              <a:satOff val="26584"/>
              <a:lumOff val="-149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</a:p>
      </dsp:txBody>
      <dsp:txXfrm rot="-5400000">
        <a:off x="1" y="5479605"/>
        <a:ext cx="955507" cy="409503"/>
      </dsp:txXfrm>
    </dsp:sp>
    <dsp:sp modelId="{1A0A87D3-F8ED-45B7-8BF5-0DD77C97DD04}">
      <dsp:nvSpPr>
        <dsp:cNvPr id="0" name=""/>
        <dsp:cNvSpPr/>
      </dsp:nvSpPr>
      <dsp:spPr>
        <a:xfrm rot="5400000">
          <a:off x="4489402" y="1447336"/>
          <a:ext cx="887256" cy="7955046"/>
        </a:xfrm>
        <a:prstGeom prst="round2SameRect">
          <a:avLst/>
        </a:prstGeom>
        <a:solidFill>
          <a:schemeClr val="accent5">
            <a:lumMod val="75000"/>
            <a:alpha val="61000"/>
          </a:schemeClr>
        </a:solidFill>
        <a:ln w="9525" cap="flat" cmpd="sng" algn="ctr">
          <a:solidFill>
            <a:schemeClr val="accent5">
              <a:hueOff val="1191350"/>
              <a:satOff val="26584"/>
              <a:lumOff val="-149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>
              <a:latin typeface="Times New Roman" pitchFamily="18" charset="0"/>
              <a:cs typeface="Times New Roman" pitchFamily="18" charset="0"/>
            </a:rPr>
            <a:t>функция мировых денег</a:t>
          </a:r>
        </a:p>
      </dsp:txBody>
      <dsp:txXfrm rot="-5400000">
        <a:off x="955507" y="5024543"/>
        <a:ext cx="7911734" cy="800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9CE9B4D-2D54-45C1-9C56-1B88A4B3E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669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819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D52457-6B22-4115-B63C-785BC574ED96}" type="slidenum">
              <a:rPr lang="ru-RU" altLang="ru-RU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ru-RU" altLang="ru-RU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09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0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EB8BC2-3B40-4486-B078-52DBF0072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3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1599C-3CCB-48DF-B92A-786424D15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34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293F-0200-4BE7-AACE-61B51871D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96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0DCC-00E7-47E1-8994-2F0396E63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615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F985C-D7F5-4EBA-B5DD-5B3290E03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81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304BA-F20B-430D-9B3D-991E28B65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3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F5305-BC9A-42E7-B769-96DAA7E7E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3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97041-EE5A-4A7E-8F7A-537E5564D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33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6C2B3-9CBB-4D10-932F-2A6EC19FA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00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6C1-D021-4080-94FF-D196FD0BB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02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EB25-3284-4495-9BB8-360AE644C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3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45A9F-4714-4E58-B660-0BF0EB6A3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1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3E44C-2118-491E-93A5-0D487FC87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8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403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4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0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440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40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40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B49F92F-8291-4387-844B-488A8DF40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40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09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  <p:sldLayoutId id="2147484407" r:id="rId12"/>
    <p:sldLayoutId id="214748440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4000" smtClean="0">
                <a:effectLst/>
              </a:rPr>
              <a:t>Деньги. Функции. Финансы организации.</a:t>
            </a:r>
          </a:p>
        </p:txBody>
      </p:sp>
      <p:pic>
        <p:nvPicPr>
          <p:cNvPr id="4099" name="Picture 5" descr="071214_1422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4038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яя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6900"/>
            <a:ext cx="7924800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b" anchorCtr="0">
            <a:normAutofit fontScale="90000"/>
          </a:bodyPr>
          <a:lstStyle/>
          <a:p>
            <a:pPr>
              <a:defRPr/>
            </a:pPr>
            <a:r>
              <a:rPr lang="ru-RU" altLang="ru-RU" smtClean="0">
                <a:effectLst/>
              </a:rPr>
              <a:t>ПОНЯТИЕ ЭЛЕКТРОННЫЕ ДЕНЬГИ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4925" y="2565400"/>
            <a:ext cx="8821738" cy="215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/>
            <a:r>
              <a:rPr lang="ru-RU" altLang="ru-RU" sz="2500" b="1" smtClean="0">
                <a:effectLst/>
              </a:rPr>
              <a:t> </a:t>
            </a:r>
            <a:r>
              <a:rPr lang="ru-RU" altLang="ru-RU" sz="2000" smtClean="0">
                <a:effectLst/>
              </a:rPr>
              <a:t>Фиксируются и хранятся на электронном носителе.</a:t>
            </a:r>
          </a:p>
          <a:p>
            <a:pPr marL="273050" indent="-273050"/>
            <a:r>
              <a:rPr lang="ru-RU" altLang="ru-RU" sz="2000" smtClean="0">
                <a:effectLst/>
              </a:rPr>
              <a:t>Выпускаются эмитентом при получении от иных лиц денежных средств в объёме не меньшем, чем эмитированная денежная стоимость.</a:t>
            </a:r>
          </a:p>
          <a:p>
            <a:pPr marL="273050" indent="-273050"/>
            <a:r>
              <a:rPr lang="ru-RU" altLang="ru-RU" sz="2000" smtClean="0">
                <a:effectLst/>
              </a:rPr>
              <a:t>Принимаются, как средство платежа другими</a:t>
            </a:r>
            <a:endParaRPr lang="en-US" altLang="ru-RU" sz="2000" smtClean="0">
              <a:effectLst/>
            </a:endParaRPr>
          </a:p>
          <a:p>
            <a:pPr marL="273050" indent="-273050">
              <a:buFont typeface="Wingdings" panose="05000000000000000000" pitchFamily="2" charset="2"/>
              <a:buNone/>
            </a:pPr>
            <a:r>
              <a:rPr lang="en-US" altLang="ru-RU" sz="2000" smtClean="0">
                <a:effectLst/>
              </a:rPr>
              <a:t>   </a:t>
            </a:r>
            <a:r>
              <a:rPr lang="ru-RU" altLang="ru-RU" sz="2000" smtClean="0">
                <a:effectLst/>
              </a:rPr>
              <a:t> (помимо эмитента) организациями.</a:t>
            </a:r>
          </a:p>
          <a:p>
            <a:pPr marL="273050" indent="-273050"/>
            <a:endParaRPr lang="ru-RU" altLang="ru-RU" sz="2000" smtClean="0">
              <a:effectLst/>
            </a:endParaRP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79388" y="1484313"/>
            <a:ext cx="8640762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900" b="1">
                <a:latin typeface="Century Schoolbook" panose="02040604050505020304" pitchFamily="18" charset="0"/>
                <a:cs typeface="Arial" panose="020B0604020202020204" pitchFamily="34" charset="0"/>
              </a:rPr>
              <a:t>Электронные деньги</a:t>
            </a:r>
            <a:r>
              <a:rPr lang="ru-RU" altLang="ru-RU" sz="1900">
                <a:latin typeface="Century Schoolbook" panose="02040604050505020304" pitchFamily="18" charset="0"/>
                <a:cs typeface="Arial" panose="020B0604020202020204" pitchFamily="34" charset="0"/>
              </a:rPr>
              <a:t> — это денежные обязательства эмитента в электронном виде, которые находятся на электронном носителе в распоряжении пользователя. 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50825" y="4868863"/>
            <a:ext cx="57610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>
                <a:latin typeface="Century Schoolbook" panose="02040604050505020304" pitchFamily="18" charset="0"/>
                <a:cs typeface="Arial" panose="020B0604020202020204" pitchFamily="34" charset="0"/>
              </a:rPr>
              <a:t>Эмитент</a:t>
            </a:r>
            <a:r>
              <a:rPr lang="ru-RU" altLang="ru-RU" sz="1600">
                <a:latin typeface="Century Schoolbook" panose="02040604050505020304" pitchFamily="18" charset="0"/>
                <a:cs typeface="Arial" panose="020B0604020202020204" pitchFamily="34" charset="0"/>
              </a:rPr>
              <a:t> — организация, выпустившая (эмитировавшая) ценные бумаги для развития и финансирования своей деятельности. Также эмитентом называют юридическое лицо, выпустившее платежную карту или другое специальное платежное средство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200" b="1" smtClean="0">
                <a:effectLst/>
              </a:rPr>
              <a:t>Финансы организации</a:t>
            </a:r>
            <a:r>
              <a:rPr lang="ru-RU" altLang="ru-RU" sz="3200" smtClean="0">
                <a:effectLst/>
              </a:rPr>
              <a:t> </a:t>
            </a:r>
            <a:r>
              <a:rPr lang="ru-RU" altLang="ru-RU" sz="3600" b="1" smtClean="0">
                <a:effectLst/>
              </a:rPr>
              <a:t> — </a:t>
            </a:r>
          </a:p>
        </p:txBody>
      </p:sp>
      <p:sp>
        <p:nvSpPr>
          <p:cNvPr id="16387" name="Rectangle 3"/>
          <p:cNvSpPr>
            <a:spLocks noChangeArrowheads="1"/>
          </p:cNvSpPr>
          <p:nvPr>
            <p:ph type="body" idx="1"/>
          </p:nvPr>
        </p:nvSpPr>
        <p:spPr>
          <a:xfrm>
            <a:off x="228600" y="1143000"/>
            <a:ext cx="9144000" cy="689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2800" b="1" smtClean="0">
                <a:effectLst/>
                <a:latin typeface="Arial" panose="020B0604020202020204" pitchFamily="34" charset="0"/>
              </a:rPr>
              <a:t>денежные отношения, связанные с формированием и распределением денежных доходов и накоплений и их использованием на различные цели.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 smtClean="0">
                <a:effectLst/>
              </a:rPr>
              <a:t>   Финансовые ресурсы </a:t>
            </a:r>
            <a:r>
              <a:rPr lang="ru-RU" altLang="ru-RU" sz="2800" smtClean="0">
                <a:solidFill>
                  <a:srgbClr val="FFFF66"/>
                </a:solidFill>
                <a:effectLst/>
              </a:rPr>
              <a:t>коммерческой организации</a:t>
            </a:r>
            <a:r>
              <a:rPr lang="ru-RU" altLang="ru-RU" sz="2800" b="1" smtClean="0">
                <a:effectLst/>
              </a:rPr>
              <a:t> </a:t>
            </a:r>
            <a:r>
              <a:rPr lang="ru-RU" altLang="ru-RU" sz="2800" smtClean="0">
                <a:solidFill>
                  <a:schemeClr val="folHlink"/>
                </a:solidFill>
                <a:effectLst/>
              </a:rPr>
              <a:t>(ФРКО) </a:t>
            </a:r>
            <a:endParaRPr lang="ru-RU" altLang="ru-RU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>
            <p:ph type="title"/>
          </p:nvPr>
        </p:nvSpPr>
        <p:spPr>
          <a:xfrm>
            <a:off x="381000" y="0"/>
            <a:ext cx="82296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4000" b="1" smtClean="0">
                <a:effectLst/>
              </a:rPr>
              <a:t>Функции:</a:t>
            </a:r>
            <a:r>
              <a:rPr lang="ru-RU" altLang="ru-RU" sz="4000" smtClean="0">
                <a:effectLst/>
              </a:rPr>
              <a:t/>
            </a:r>
            <a:br>
              <a:rPr lang="ru-RU" altLang="ru-RU" sz="4000" smtClean="0">
                <a:effectLst/>
              </a:rPr>
            </a:br>
            <a:endParaRPr lang="ru-RU" altLang="ru-RU" sz="4000" smtClean="0">
              <a:effectLst/>
            </a:endParaRPr>
          </a:p>
        </p:txBody>
      </p:sp>
      <p:sp>
        <p:nvSpPr>
          <p:cNvPr id="18435" name="Rectangle 3"/>
          <p:cNvSpPr>
            <a:spLocks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b="1" u="sng" smtClean="0">
                <a:effectLst/>
                <a:latin typeface="Arial" panose="020B0604020202020204" pitchFamily="34" charset="0"/>
              </a:rPr>
              <a:t>Учетная</a:t>
            </a:r>
            <a:r>
              <a:rPr lang="ru-RU" altLang="ru-RU" sz="2800" b="1" smtClean="0">
                <a:effectLst/>
                <a:latin typeface="Arial" panose="020B0604020202020204" pitchFamily="34" charset="0"/>
              </a:rPr>
              <a:t> </a:t>
            </a:r>
            <a:r>
              <a:rPr lang="ru-RU" altLang="ru-RU" sz="2800" smtClean="0">
                <a:effectLst/>
                <a:latin typeface="Arial" panose="020B0604020202020204" pitchFamily="34" charset="0"/>
              </a:rPr>
              <a:t>— с помощью финансового механизма осуществляется учет всех произведенных стоимостей товаров, работ, услуг.</a:t>
            </a:r>
          </a:p>
          <a:p>
            <a:pPr>
              <a:lnSpc>
                <a:spcPct val="80000"/>
              </a:lnSpc>
            </a:pPr>
            <a:r>
              <a:rPr lang="ru-RU" altLang="ru-RU" sz="2800" b="1" u="sng" smtClean="0">
                <a:effectLst/>
                <a:latin typeface="Arial" panose="020B0604020202020204" pitchFamily="34" charset="0"/>
              </a:rPr>
              <a:t>Распределительная</a:t>
            </a:r>
            <a:r>
              <a:rPr lang="ru-RU" altLang="ru-RU" sz="2800" smtClean="0">
                <a:effectLst/>
                <a:latin typeface="Arial" panose="020B0604020202020204" pitchFamily="34" charset="0"/>
              </a:rPr>
              <a:t> — в результате реализации товаров, работ, услуг вновь созданная стоимость распределяется и перераспределяется между производителем, посредником, государственным бюджетом.</a:t>
            </a:r>
          </a:p>
          <a:p>
            <a:pPr>
              <a:lnSpc>
                <a:spcPct val="80000"/>
              </a:lnSpc>
            </a:pPr>
            <a:r>
              <a:rPr lang="ru-RU" altLang="ru-RU" sz="2800" b="1" u="sng" smtClean="0">
                <a:effectLst/>
                <a:latin typeface="Arial" panose="020B0604020202020204" pitchFamily="34" charset="0"/>
              </a:rPr>
              <a:t>Стимулирующая</a:t>
            </a:r>
            <a:r>
              <a:rPr lang="ru-RU" altLang="ru-RU" sz="2800" smtClean="0">
                <a:effectLst/>
                <a:latin typeface="Arial" panose="020B0604020202020204" pitchFamily="34" charset="0"/>
              </a:rPr>
              <a:t> — через финансовые рычаги предприятие может стимулировать развитие приоритетных направлений деятельности.</a:t>
            </a:r>
          </a:p>
          <a:p>
            <a:pPr>
              <a:lnSpc>
                <a:spcPct val="80000"/>
              </a:lnSpc>
            </a:pPr>
            <a:r>
              <a:rPr lang="ru-RU" altLang="ru-RU" sz="2800" b="1" u="sng" smtClean="0">
                <a:effectLst/>
                <a:latin typeface="Arial" panose="020B0604020202020204" pitchFamily="34" charset="0"/>
              </a:rPr>
              <a:t>Контрольная</a:t>
            </a:r>
            <a:r>
              <a:rPr lang="ru-RU" altLang="ru-RU" sz="2800" smtClean="0">
                <a:effectLst/>
                <a:latin typeface="Arial" panose="020B0604020202020204" pitchFamily="34" charset="0"/>
              </a:rPr>
              <a:t> — предприятие проводит внутренний и внешний контроль за сохранностью собственности, эффективным использованием ресурсов, рациональным расходованием средств.</a:t>
            </a:r>
          </a:p>
          <a:p>
            <a:pPr>
              <a:lnSpc>
                <a:spcPct val="80000"/>
              </a:lnSpc>
            </a:pPr>
            <a:endParaRPr lang="ru-RU" altLang="ru-RU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9687edb49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9144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panose="020B0604020202020204" pitchFamily="34" charset="0"/>
              </a:rPr>
              <a:t>Сферу финансовых отношений в практической деятельности предприятия образуют </a:t>
            </a:r>
            <a:r>
              <a:rPr lang="ru-RU" altLang="ru-RU" sz="2800" b="1" u="sng">
                <a:latin typeface="Arial" panose="020B0604020202020204" pitchFamily="34" charset="0"/>
              </a:rPr>
              <a:t>денежные отношения</a:t>
            </a:r>
            <a:r>
              <a:rPr lang="ru-RU" altLang="ru-RU" sz="2800">
                <a:latin typeface="Arial" panose="020B0604020202020204" pitchFamily="34" charset="0"/>
              </a:rPr>
              <a:t>, возникающие:</a:t>
            </a:r>
            <a:r>
              <a:rPr lang="ru-RU" altLang="ru-RU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533400" y="2743200"/>
            <a:ext cx="815340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u-RU" altLang="ru-RU" sz="2800">
                <a:latin typeface="Arial" panose="020B0604020202020204" pitchFamily="34" charset="0"/>
              </a:rPr>
              <a:t>между организацией и ее </a:t>
            </a:r>
            <a:r>
              <a:rPr lang="ru-RU" altLang="ru-RU" sz="2800" u="sng">
                <a:latin typeface="Arial" panose="020B0604020202020204" pitchFamily="34" charset="0"/>
              </a:rPr>
              <a:t>собственниками</a:t>
            </a:r>
            <a:r>
              <a:rPr lang="ru-RU" altLang="ru-RU" sz="2800">
                <a:latin typeface="Arial" panose="020B0604020202020204" pitchFamily="34" charset="0"/>
              </a:rPr>
              <a:t> по поводу формирования капитала;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u-RU" altLang="ru-RU" sz="2800">
                <a:latin typeface="Arial" panose="020B0604020202020204" pitchFamily="34" charset="0"/>
              </a:rPr>
              <a:t>между организацией и другими </a:t>
            </a:r>
            <a:r>
              <a:rPr lang="ru-RU" altLang="ru-RU" sz="2800" u="sng">
                <a:latin typeface="Arial" panose="020B0604020202020204" pitchFamily="34" charset="0"/>
              </a:rPr>
              <a:t>хозяйствующими субъектами</a:t>
            </a:r>
            <a:r>
              <a:rPr lang="ru-RU" altLang="ru-RU" sz="2800">
                <a:latin typeface="Arial" panose="020B0604020202020204" pitchFamily="34" charset="0"/>
              </a:rPr>
              <a:t>, связанные с оплатой поставок;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u-RU" altLang="ru-RU" sz="2800">
                <a:latin typeface="Arial" panose="020B0604020202020204" pitchFamily="34" charset="0"/>
              </a:rPr>
              <a:t>между организацией и </a:t>
            </a:r>
            <a:r>
              <a:rPr lang="ru-RU" altLang="ru-RU" sz="2800" u="sng">
                <a:latin typeface="Arial" panose="020B0604020202020204" pitchFamily="34" charset="0"/>
              </a:rPr>
              <a:t>финансовыми органами</a:t>
            </a:r>
            <a:r>
              <a:rPr lang="ru-RU" altLang="ru-RU" sz="2800">
                <a:latin typeface="Arial" panose="020B0604020202020204" pitchFamily="34" charset="0"/>
              </a:rPr>
              <a:t> при внесении в бюджет налогов и платежей, а также при получении ассигнований из бюджета; </a:t>
            </a: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152400" y="0"/>
            <a:ext cx="899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i="1">
                <a:latin typeface="Arial" panose="020B0604020202020204" pitchFamily="34" charset="0"/>
              </a:rPr>
              <a:t>Содержание и функции финансов организации.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/>
      <p:bldP spid="2631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u-RU" altLang="ru-RU" sz="2400">
                <a:latin typeface="Arial" panose="020B0604020202020204" pitchFamily="34" charset="0"/>
              </a:rPr>
              <a:t>между организацией и </a:t>
            </a:r>
            <a:r>
              <a:rPr lang="ru-RU" altLang="ru-RU" sz="2400" u="sng">
                <a:latin typeface="Arial" panose="020B0604020202020204" pitchFamily="34" charset="0"/>
              </a:rPr>
              <a:t>кредитными институтами</a:t>
            </a:r>
            <a:r>
              <a:rPr lang="ru-RU" altLang="ru-RU" sz="2400">
                <a:latin typeface="Arial" panose="020B0604020202020204" pitchFamily="34" charset="0"/>
              </a:rPr>
              <a:t> (коммерческими банками) при получении и погашении долгосрочных и краткосрочных ссуд и уплате по ним процентов;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u-RU" altLang="ru-RU" sz="2400">
                <a:latin typeface="Arial" panose="020B0604020202020204" pitchFamily="34" charset="0"/>
              </a:rPr>
              <a:t>между организацией и занятыми в ней </a:t>
            </a:r>
            <a:r>
              <a:rPr lang="ru-RU" altLang="ru-RU" sz="2400" u="sng">
                <a:latin typeface="Arial" panose="020B0604020202020204" pitchFamily="34" charset="0"/>
              </a:rPr>
              <a:t>работниками </a:t>
            </a:r>
            <a:r>
              <a:rPr lang="ru-RU" altLang="ru-RU" sz="2400">
                <a:latin typeface="Arial" panose="020B0604020202020204" pitchFamily="34" charset="0"/>
              </a:rPr>
              <a:t>при выдаче им заработной платы, расходовании социальных фондов;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u-RU" altLang="ru-RU" sz="2400">
                <a:latin typeface="Arial" panose="020B0604020202020204" pitchFamily="34" charset="0"/>
              </a:rPr>
              <a:t>между организацией и её </a:t>
            </a:r>
            <a:r>
              <a:rPr lang="ru-RU" altLang="ru-RU" sz="2400" u="sng">
                <a:latin typeface="Arial" panose="020B0604020202020204" pitchFamily="34" charset="0"/>
              </a:rPr>
              <a:t>структурными подразделениями</a:t>
            </a:r>
            <a:r>
              <a:rPr lang="ru-RU" altLang="ru-RU" sz="2400">
                <a:latin typeface="Arial" panose="020B0604020202020204" pitchFamily="34" charset="0"/>
              </a:rPr>
              <a:t> при установлении им составных элементов накоплений, величины затрат и т.п.;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u-RU" altLang="ru-RU" sz="2400">
                <a:latin typeface="Arial" panose="020B0604020202020204" pitchFamily="34" charset="0"/>
              </a:rPr>
              <a:t>между организацией и </a:t>
            </a:r>
            <a:r>
              <a:rPr lang="ru-RU" altLang="ru-RU" sz="2400" u="sng">
                <a:latin typeface="Arial" panose="020B0604020202020204" pitchFamily="34" charset="0"/>
              </a:rPr>
              <a:t>страховыми компаниями</a:t>
            </a:r>
            <a:r>
              <a:rPr lang="ru-RU" altLang="ru-RU" sz="2400">
                <a:latin typeface="Arial" panose="020B0604020202020204" pitchFamily="34" charset="0"/>
              </a:rPr>
              <a:t>, инвестиционными фондами и другими организациями.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4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6" name="Oval 4"/>
          <p:cNvSpPr>
            <a:spLocks noChangeArrowheads="1"/>
          </p:cNvSpPr>
          <p:nvPr/>
        </p:nvSpPr>
        <p:spPr bwMode="auto">
          <a:xfrm>
            <a:off x="685800" y="457200"/>
            <a:ext cx="2362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0000"/>
                </a:solidFill>
              </a:rPr>
              <a:t>Функция</a:t>
            </a:r>
          </a:p>
        </p:txBody>
      </p:sp>
      <p:sp>
        <p:nvSpPr>
          <p:cNvPr id="417797" name="Oval 5"/>
          <p:cNvSpPr>
            <a:spLocks noChangeArrowheads="1"/>
          </p:cNvSpPr>
          <p:nvPr/>
        </p:nvSpPr>
        <p:spPr bwMode="auto">
          <a:xfrm>
            <a:off x="685800" y="5486400"/>
            <a:ext cx="2362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CC3300"/>
                </a:solidFill>
              </a:rPr>
              <a:t>Результат</a:t>
            </a:r>
          </a:p>
        </p:txBody>
      </p:sp>
      <p:sp>
        <p:nvSpPr>
          <p:cNvPr id="417798" name="AutoShape 6"/>
          <p:cNvSpPr>
            <a:spLocks noChangeArrowheads="1"/>
          </p:cNvSpPr>
          <p:nvPr/>
        </p:nvSpPr>
        <p:spPr bwMode="auto">
          <a:xfrm>
            <a:off x="533400" y="2133600"/>
            <a:ext cx="26670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Формирование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капитала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 и доходов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организации</a:t>
            </a:r>
          </a:p>
        </p:txBody>
      </p:sp>
      <p:sp>
        <p:nvSpPr>
          <p:cNvPr id="417799" name="Text Box 7"/>
          <p:cNvSpPr txBox="1">
            <a:spLocks noChangeArrowheads="1"/>
          </p:cNvSpPr>
          <p:nvPr/>
        </p:nvSpPr>
        <p:spPr bwMode="auto">
          <a:xfrm>
            <a:off x="3733800" y="685800"/>
            <a:ext cx="52578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Формирование уставного капитала,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Привлечение источников на фондовом рынке в целях развития,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 Привлечение кредитов и займов,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Аккумуляция денежных фондов, образуемых за счёт доходов,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Формирование прибыли,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Привлечение целевых средств,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Учёт и контроль за формированием капитала.</a:t>
            </a:r>
          </a:p>
        </p:txBody>
      </p:sp>
      <p:sp>
        <p:nvSpPr>
          <p:cNvPr id="417800" name="Line 8"/>
          <p:cNvSpPr>
            <a:spLocks noChangeShapeType="1"/>
          </p:cNvSpPr>
          <p:nvPr/>
        </p:nvSpPr>
        <p:spPr bwMode="auto">
          <a:xfrm flipH="1">
            <a:off x="3581400" y="60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7801" name="Line 9"/>
          <p:cNvSpPr>
            <a:spLocks noChangeShapeType="1"/>
          </p:cNvSpPr>
          <p:nvPr/>
        </p:nvSpPr>
        <p:spPr bwMode="auto">
          <a:xfrm>
            <a:off x="3581400" y="609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7802" name="Line 10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7803" name="AutoShape 11"/>
          <p:cNvSpPr>
            <a:spLocks noChangeArrowheads="1"/>
          </p:cNvSpPr>
          <p:nvPr/>
        </p:nvSpPr>
        <p:spPr bwMode="auto">
          <a:xfrm>
            <a:off x="3200400" y="2667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7804" name="AutoShape 12"/>
          <p:cNvSpPr>
            <a:spLocks noChangeArrowheads="1"/>
          </p:cNvSpPr>
          <p:nvPr/>
        </p:nvSpPr>
        <p:spPr bwMode="auto">
          <a:xfrm>
            <a:off x="1752600" y="14478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7805" name="AutoShape 13"/>
          <p:cNvSpPr>
            <a:spLocks noChangeArrowheads="1"/>
          </p:cNvSpPr>
          <p:nvPr/>
        </p:nvSpPr>
        <p:spPr bwMode="auto">
          <a:xfrm>
            <a:off x="1752600" y="3352800"/>
            <a:ext cx="304800" cy="21336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7806" name="AutoShape 14"/>
          <p:cNvSpPr>
            <a:spLocks noChangeArrowheads="1"/>
          </p:cNvSpPr>
          <p:nvPr/>
        </p:nvSpPr>
        <p:spPr bwMode="auto">
          <a:xfrm>
            <a:off x="3810000" y="5562600"/>
            <a:ext cx="4876800" cy="1066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Обеспечение финансовой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 независимости и финансовой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 устойчивости</a:t>
            </a:r>
          </a:p>
        </p:txBody>
      </p:sp>
      <p:sp>
        <p:nvSpPr>
          <p:cNvPr id="417807" name="AutoShape 15"/>
          <p:cNvSpPr>
            <a:spLocks noChangeArrowheads="1"/>
          </p:cNvSpPr>
          <p:nvPr/>
        </p:nvSpPr>
        <p:spPr bwMode="auto">
          <a:xfrm>
            <a:off x="3048000" y="5867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7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7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7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7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7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17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17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1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7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1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nimBg="1"/>
      <p:bldP spid="417797" grpId="0" animBg="1"/>
      <p:bldP spid="417798" grpId="0" animBg="1"/>
      <p:bldP spid="417800" grpId="0" animBg="1"/>
      <p:bldP spid="417801" grpId="0" animBg="1"/>
      <p:bldP spid="417802" grpId="0" animBg="1"/>
      <p:bldP spid="417803" grpId="0" animBg="1"/>
      <p:bldP spid="417804" grpId="0" animBg="1"/>
      <p:bldP spid="417805" grpId="0" animBg="1"/>
      <p:bldP spid="417806" grpId="0" animBg="1"/>
      <p:bldP spid="4178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Oval 2"/>
          <p:cNvSpPr>
            <a:spLocks noChangeArrowheads="1"/>
          </p:cNvSpPr>
          <p:nvPr/>
        </p:nvSpPr>
        <p:spPr bwMode="auto">
          <a:xfrm>
            <a:off x="685800" y="457200"/>
            <a:ext cx="2362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0000"/>
                </a:solidFill>
              </a:rPr>
              <a:t>Функция</a:t>
            </a:r>
          </a:p>
        </p:txBody>
      </p:sp>
      <p:sp>
        <p:nvSpPr>
          <p:cNvPr id="418819" name="Oval 3"/>
          <p:cNvSpPr>
            <a:spLocks noChangeArrowheads="1"/>
          </p:cNvSpPr>
          <p:nvPr/>
        </p:nvSpPr>
        <p:spPr bwMode="auto">
          <a:xfrm>
            <a:off x="685800" y="5486400"/>
            <a:ext cx="2362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CC3300"/>
                </a:solidFill>
              </a:rPr>
              <a:t>Результат</a:t>
            </a:r>
          </a:p>
        </p:txBody>
      </p:sp>
      <p:sp>
        <p:nvSpPr>
          <p:cNvPr id="418820" name="AutoShape 4"/>
          <p:cNvSpPr>
            <a:spLocks noChangeArrowheads="1"/>
          </p:cNvSpPr>
          <p:nvPr/>
        </p:nvSpPr>
        <p:spPr bwMode="auto">
          <a:xfrm>
            <a:off x="533400" y="2133600"/>
            <a:ext cx="26670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Распределение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и использование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доходов</a:t>
            </a:r>
          </a:p>
        </p:txBody>
      </p:sp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3733800" y="1203325"/>
            <a:ext cx="5257800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Оптимизация вложения капитала в активы организации,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Обеспечение платежей в бюджет и внебюджетные фонды,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Вложение свободных средств в ликвидные и доходные активы,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Использование доходов на развитие и потребление.</a:t>
            </a:r>
          </a:p>
        </p:txBody>
      </p:sp>
      <p:sp>
        <p:nvSpPr>
          <p:cNvPr id="418822" name="Line 6"/>
          <p:cNvSpPr>
            <a:spLocks noChangeShapeType="1"/>
          </p:cNvSpPr>
          <p:nvPr/>
        </p:nvSpPr>
        <p:spPr bwMode="auto">
          <a:xfrm flipH="1">
            <a:off x="3581400" y="60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8823" name="Line 7"/>
          <p:cNvSpPr>
            <a:spLocks noChangeShapeType="1"/>
          </p:cNvSpPr>
          <p:nvPr/>
        </p:nvSpPr>
        <p:spPr bwMode="auto">
          <a:xfrm>
            <a:off x="3581400" y="609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8824" name="Line 8"/>
          <p:cNvSpPr>
            <a:spLocks noChangeShapeType="1"/>
          </p:cNvSpPr>
          <p:nvPr/>
        </p:nv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8825" name="AutoShape 9"/>
          <p:cNvSpPr>
            <a:spLocks noChangeArrowheads="1"/>
          </p:cNvSpPr>
          <p:nvPr/>
        </p:nvSpPr>
        <p:spPr bwMode="auto">
          <a:xfrm>
            <a:off x="3200400" y="2667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8826" name="AutoShape 10"/>
          <p:cNvSpPr>
            <a:spLocks noChangeArrowheads="1"/>
          </p:cNvSpPr>
          <p:nvPr/>
        </p:nvSpPr>
        <p:spPr bwMode="auto">
          <a:xfrm>
            <a:off x="1752600" y="14478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8827" name="AutoShape 11"/>
          <p:cNvSpPr>
            <a:spLocks noChangeArrowheads="1"/>
          </p:cNvSpPr>
          <p:nvPr/>
        </p:nvSpPr>
        <p:spPr bwMode="auto">
          <a:xfrm>
            <a:off x="1752600" y="3352800"/>
            <a:ext cx="304800" cy="21336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8828" name="AutoShape 12"/>
          <p:cNvSpPr>
            <a:spLocks noChangeArrowheads="1"/>
          </p:cNvSpPr>
          <p:nvPr/>
        </p:nvSpPr>
        <p:spPr bwMode="auto">
          <a:xfrm>
            <a:off x="3810000" y="5562600"/>
            <a:ext cx="5181600" cy="1066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Обеспечение развития организации,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интересов трудового коллектива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и собственников</a:t>
            </a:r>
          </a:p>
        </p:txBody>
      </p:sp>
      <p:sp>
        <p:nvSpPr>
          <p:cNvPr id="418829" name="AutoShape 13"/>
          <p:cNvSpPr>
            <a:spLocks noChangeArrowheads="1"/>
          </p:cNvSpPr>
          <p:nvPr/>
        </p:nvSpPr>
        <p:spPr bwMode="auto">
          <a:xfrm>
            <a:off x="3048000" y="5867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8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8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8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8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8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8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18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 animBg="1"/>
      <p:bldP spid="418819" grpId="0" animBg="1"/>
      <p:bldP spid="418820" grpId="0" animBg="1"/>
      <p:bldP spid="418822" grpId="0" animBg="1"/>
      <p:bldP spid="418823" grpId="0" animBg="1"/>
      <p:bldP spid="418824" grpId="0" animBg="1"/>
      <p:bldP spid="418825" grpId="0" animBg="1"/>
      <p:bldP spid="418826" grpId="0" animBg="1"/>
      <p:bldP spid="418827" grpId="0" animBg="1"/>
      <p:bldP spid="418828" grpId="0" animBg="1"/>
      <p:bldP spid="4188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xfrm>
            <a:off x="685800" y="228600"/>
            <a:ext cx="82296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effectLst/>
              </a:rPr>
              <a:t>ДЕНЬГИ-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>
          <a:xfrm>
            <a:off x="533400" y="1295400"/>
            <a:ext cx="8229600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mtClean="0">
                <a:effectLst/>
              </a:rPr>
              <a:t>УНИВЕРСАЛЬНЫЙ ТОВАР, С ПОМОЩЬЮ КОТОРОГО МОЖНО ПРИОБРЕСТИ БЛАГО</a:t>
            </a:r>
          </a:p>
        </p:txBody>
      </p:sp>
      <p:sp>
        <p:nvSpPr>
          <p:cNvPr id="5124" name="Picture 5" descr="6-rubli-oboi-dengi-1366x768"/>
          <p:cNvSpPr>
            <a:spLocks noChangeAspect="1" noChangeArrowheads="1"/>
          </p:cNvSpPr>
          <p:nvPr/>
        </p:nvSpPr>
        <p:spPr bwMode="auto">
          <a:xfrm>
            <a:off x="2133600" y="3276600"/>
            <a:ext cx="5181600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Oval 2"/>
          <p:cNvSpPr>
            <a:spLocks noChangeArrowheads="1"/>
          </p:cNvSpPr>
          <p:nvPr/>
        </p:nvSpPr>
        <p:spPr bwMode="auto">
          <a:xfrm>
            <a:off x="685800" y="457200"/>
            <a:ext cx="2362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0000"/>
                </a:solidFill>
              </a:rPr>
              <a:t>Функция</a:t>
            </a:r>
          </a:p>
        </p:txBody>
      </p:sp>
      <p:sp>
        <p:nvSpPr>
          <p:cNvPr id="419843" name="Oval 3"/>
          <p:cNvSpPr>
            <a:spLocks noChangeArrowheads="1"/>
          </p:cNvSpPr>
          <p:nvPr/>
        </p:nvSpPr>
        <p:spPr bwMode="auto">
          <a:xfrm>
            <a:off x="685800" y="5486400"/>
            <a:ext cx="2362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CC3300"/>
                </a:solidFill>
              </a:rPr>
              <a:t>Результат</a:t>
            </a:r>
          </a:p>
        </p:txBody>
      </p:sp>
      <p:sp>
        <p:nvSpPr>
          <p:cNvPr id="419844" name="AutoShape 4"/>
          <p:cNvSpPr>
            <a:spLocks noChangeArrowheads="1"/>
          </p:cNvSpPr>
          <p:nvPr/>
        </p:nvSpPr>
        <p:spPr bwMode="auto">
          <a:xfrm>
            <a:off x="533400" y="2133600"/>
            <a:ext cx="26670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Регулирование 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контроль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денежных потоков</a:t>
            </a:r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3733800" y="228600"/>
            <a:ext cx="52578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Выбор организационно-правовой формы, сферы и сегмента деятельности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Определение способов формирования УК,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Формирование организационной структуры управления финансами, и системы финансового планирования,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Формирование учётной и налоговой политики,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Определение условий хозяйственных договоров,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ru-RU" altLang="ru-RU" sz="2000"/>
              <a:t>Учёт и контроль за денежными потоками.</a:t>
            </a:r>
          </a:p>
        </p:txBody>
      </p:sp>
      <p:sp>
        <p:nvSpPr>
          <p:cNvPr id="419846" name="Line 6"/>
          <p:cNvSpPr>
            <a:spLocks noChangeShapeType="1"/>
          </p:cNvSpPr>
          <p:nvPr/>
        </p:nvSpPr>
        <p:spPr bwMode="auto">
          <a:xfrm flipH="1">
            <a:off x="3581400" y="22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847" name="Line 7"/>
          <p:cNvSpPr>
            <a:spLocks noChangeShapeType="1"/>
          </p:cNvSpPr>
          <p:nvPr/>
        </p:nvSpPr>
        <p:spPr bwMode="auto">
          <a:xfrm>
            <a:off x="3581400" y="223838"/>
            <a:ext cx="0" cy="511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848" name="Line 8"/>
          <p:cNvSpPr>
            <a:spLocks noChangeShapeType="1"/>
          </p:cNvSpPr>
          <p:nvPr/>
        </p:nvSpPr>
        <p:spPr bwMode="auto">
          <a:xfrm>
            <a:off x="35814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849" name="AutoShape 9"/>
          <p:cNvSpPr>
            <a:spLocks noChangeArrowheads="1"/>
          </p:cNvSpPr>
          <p:nvPr/>
        </p:nvSpPr>
        <p:spPr bwMode="auto">
          <a:xfrm>
            <a:off x="3200400" y="2667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9850" name="AutoShape 10"/>
          <p:cNvSpPr>
            <a:spLocks noChangeArrowheads="1"/>
          </p:cNvSpPr>
          <p:nvPr/>
        </p:nvSpPr>
        <p:spPr bwMode="auto">
          <a:xfrm>
            <a:off x="1752600" y="14478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9851" name="AutoShape 11"/>
          <p:cNvSpPr>
            <a:spLocks noChangeArrowheads="1"/>
          </p:cNvSpPr>
          <p:nvPr/>
        </p:nvSpPr>
        <p:spPr bwMode="auto">
          <a:xfrm>
            <a:off x="1752600" y="3352800"/>
            <a:ext cx="304800" cy="21336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9852" name="AutoShape 12"/>
          <p:cNvSpPr>
            <a:spLocks noChangeArrowheads="1"/>
          </p:cNvSpPr>
          <p:nvPr/>
        </p:nvSpPr>
        <p:spPr bwMode="auto">
          <a:xfrm>
            <a:off x="3810000" y="5562600"/>
            <a:ext cx="4876800" cy="1066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Обеспечение сбалансированности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денежных и материальных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потоков</a:t>
            </a:r>
          </a:p>
        </p:txBody>
      </p:sp>
      <p:sp>
        <p:nvSpPr>
          <p:cNvPr id="419853" name="AutoShape 13"/>
          <p:cNvSpPr>
            <a:spLocks noChangeArrowheads="1"/>
          </p:cNvSpPr>
          <p:nvPr/>
        </p:nvSpPr>
        <p:spPr bwMode="auto">
          <a:xfrm>
            <a:off x="3048000" y="5867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9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9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9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9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9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9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9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19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19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19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19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19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2" grpId="0" animBg="1"/>
      <p:bldP spid="419843" grpId="0" animBg="1"/>
      <p:bldP spid="419844" grpId="0" animBg="1"/>
      <p:bldP spid="419846" grpId="0" animBg="1"/>
      <p:bldP spid="419847" grpId="0" animBg="1"/>
      <p:bldP spid="419848" grpId="0" animBg="1"/>
      <p:bldP spid="419849" grpId="0" animBg="1"/>
      <p:bldP spid="419850" grpId="0" animBg="1"/>
      <p:bldP spid="419851" grpId="0" animBg="1"/>
      <p:bldP spid="419852" grpId="0" animBg="1"/>
      <p:bldP spid="4198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457200" y="1054100"/>
            <a:ext cx="8382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Финансовые ресурсы организации составляют денежные ресурсы, имеющиеся в распоряжении конкретного хозяйствующего субъекта, и отражают процесс образования, распределения и использования его доходов. 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685800" y="3311525"/>
            <a:ext cx="80772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Финансовые ресурсы </a:t>
            </a: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коммерческой организации</a:t>
            </a: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ru-RU" altLang="ru-RU" sz="2400" b="1">
                <a:solidFill>
                  <a:schemeClr val="folHlink"/>
                </a:solidFill>
                <a:latin typeface="Arial" panose="020B0604020202020204" pitchFamily="34" charset="0"/>
              </a:rPr>
              <a:t>(ФРКО) – денежные доходы и поступления, которые находятся в распоряжении субъекта хозяйствования и предназначены для выполнения финансовых обязательств и осуществления затрат на расширенное воспроизводство, социальное развитие  и экономическое стимулирование работающих.</a:t>
            </a:r>
            <a:r>
              <a:rPr lang="ru-RU" altLang="ru-RU" sz="2400">
                <a:solidFill>
                  <a:schemeClr val="folHlink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533400" y="182563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/>
              <a:t>Финансовые 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5219" grpId="0"/>
      <p:bldP spid="2652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24384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latin typeface="Arial" panose="020B0604020202020204" pitchFamily="34" charset="0"/>
              </a:rPr>
              <a:t>ФРКО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76200" y="1447800"/>
            <a:ext cx="2895600" cy="1016000"/>
          </a:xfrm>
          <a:prstGeom prst="rect">
            <a:avLst/>
          </a:prstGeom>
          <a:solidFill>
            <a:srgbClr val="A5F9E5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00000"/>
                </a:solidFill>
                <a:latin typeface="Arial" panose="020B0604020202020204" pitchFamily="34" charset="0"/>
              </a:rPr>
              <a:t>Собственные и привлеченные средства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3124200" y="1447800"/>
            <a:ext cx="2895600" cy="1196975"/>
          </a:xfrm>
          <a:prstGeom prst="rect">
            <a:avLst/>
          </a:prstGeom>
          <a:solidFill>
            <a:srgbClr val="A5F9E5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>Заемные источники</a:t>
            </a:r>
            <a:b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ru-RU" altLang="ru-RU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6172200" y="1447800"/>
            <a:ext cx="2895600" cy="1927225"/>
          </a:xfrm>
          <a:prstGeom prst="rect">
            <a:avLst/>
          </a:prstGeom>
          <a:solidFill>
            <a:srgbClr val="A5F9E5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>Средства, поступающие в порядке перераспределе-ния</a:t>
            </a:r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533400" y="2667000"/>
            <a:ext cx="2438400" cy="8318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При создании организации</a:t>
            </a:r>
          </a:p>
        </p:txBody>
      </p:sp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536575" y="3657600"/>
            <a:ext cx="2438400" cy="711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За счёт прибыли прошлых лет</a:t>
            </a:r>
          </a:p>
        </p:txBody>
      </p:sp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533400" y="4495800"/>
            <a:ext cx="2438400" cy="711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За счёт доходов текущего периода</a:t>
            </a:r>
          </a:p>
        </p:txBody>
      </p:sp>
      <p:sp>
        <p:nvSpPr>
          <p:cNvPr id="266249" name="Line 9"/>
          <p:cNvSpPr>
            <a:spLocks noChangeShapeType="1"/>
          </p:cNvSpPr>
          <p:nvPr/>
        </p:nvSpPr>
        <p:spPr bwMode="auto">
          <a:xfrm>
            <a:off x="304800" y="24669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>
            <a:off x="304800" y="30765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51" name="Line 11"/>
          <p:cNvSpPr>
            <a:spLocks noChangeShapeType="1"/>
          </p:cNvSpPr>
          <p:nvPr/>
        </p:nvSpPr>
        <p:spPr bwMode="auto">
          <a:xfrm>
            <a:off x="3048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52" name="Line 12"/>
          <p:cNvSpPr>
            <a:spLocks noChangeShapeType="1"/>
          </p:cNvSpPr>
          <p:nvPr/>
        </p:nvSpPr>
        <p:spPr bwMode="auto">
          <a:xfrm>
            <a:off x="3048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53" name="Line 13"/>
          <p:cNvSpPr>
            <a:spLocks noChangeShapeType="1"/>
          </p:cNvSpPr>
          <p:nvPr/>
        </p:nvSpPr>
        <p:spPr bwMode="auto">
          <a:xfrm>
            <a:off x="304800" y="4038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54" name="Line 14"/>
          <p:cNvSpPr>
            <a:spLocks noChangeShapeType="1"/>
          </p:cNvSpPr>
          <p:nvPr/>
        </p:nvSpPr>
        <p:spPr bwMode="auto">
          <a:xfrm>
            <a:off x="3048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4114800" y="2895600"/>
            <a:ext cx="1905000" cy="466725"/>
          </a:xfrm>
          <a:prstGeom prst="rect">
            <a:avLst/>
          </a:prstGeom>
          <a:solidFill>
            <a:srgbClr val="CDD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>Кредиты </a:t>
            </a:r>
          </a:p>
        </p:txBody>
      </p:sp>
      <p:sp>
        <p:nvSpPr>
          <p:cNvPr id="266256" name="Text Box 16"/>
          <p:cNvSpPr txBox="1">
            <a:spLocks noChangeArrowheads="1"/>
          </p:cNvSpPr>
          <p:nvPr/>
        </p:nvSpPr>
        <p:spPr bwMode="auto">
          <a:xfrm>
            <a:off x="4114800" y="3657600"/>
            <a:ext cx="1905000" cy="466725"/>
          </a:xfrm>
          <a:prstGeom prst="rect">
            <a:avLst/>
          </a:prstGeom>
          <a:solidFill>
            <a:srgbClr val="CDD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>Займы</a:t>
            </a:r>
          </a:p>
        </p:txBody>
      </p:sp>
      <p:sp>
        <p:nvSpPr>
          <p:cNvPr id="266257" name="Text Box 17"/>
          <p:cNvSpPr txBox="1">
            <a:spLocks noChangeArrowheads="1"/>
          </p:cNvSpPr>
          <p:nvPr/>
        </p:nvSpPr>
        <p:spPr bwMode="auto">
          <a:xfrm>
            <a:off x="4114800" y="4495800"/>
            <a:ext cx="1905000" cy="1562100"/>
          </a:xfrm>
          <a:prstGeom prst="rect">
            <a:avLst/>
          </a:prstGeom>
          <a:solidFill>
            <a:srgbClr val="CDD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>Кредитор-ская задолжен-ность </a:t>
            </a:r>
          </a:p>
        </p:txBody>
      </p:sp>
      <p:sp>
        <p:nvSpPr>
          <p:cNvPr id="266258" name="Freeform 18"/>
          <p:cNvSpPr>
            <a:spLocks/>
          </p:cNvSpPr>
          <p:nvPr/>
        </p:nvSpPr>
        <p:spPr bwMode="auto">
          <a:xfrm>
            <a:off x="3429000" y="2667000"/>
            <a:ext cx="685800" cy="1295400"/>
          </a:xfrm>
          <a:custGeom>
            <a:avLst/>
            <a:gdLst>
              <a:gd name="T0" fmla="*/ 0 w 432"/>
              <a:gd name="T1" fmla="*/ 0 h 816"/>
              <a:gd name="T2" fmla="*/ 0 w 432"/>
              <a:gd name="T3" fmla="*/ 2147483646 h 816"/>
              <a:gd name="T4" fmla="*/ 2147483646 w 432"/>
              <a:gd name="T5" fmla="*/ 2147483646 h 816"/>
              <a:gd name="T6" fmla="*/ 0 w 432"/>
              <a:gd name="T7" fmla="*/ 2147483646 h 816"/>
              <a:gd name="T8" fmla="*/ 0 w 432"/>
              <a:gd name="T9" fmla="*/ 2147483646 h 816"/>
              <a:gd name="T10" fmla="*/ 2147483646 w 432"/>
              <a:gd name="T11" fmla="*/ 2147483646 h 8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2"/>
              <a:gd name="T19" fmla="*/ 0 h 816"/>
              <a:gd name="T20" fmla="*/ 432 w 432"/>
              <a:gd name="T21" fmla="*/ 816 h 8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2" h="816">
                <a:moveTo>
                  <a:pt x="0" y="0"/>
                </a:moveTo>
                <a:lnTo>
                  <a:pt x="0" y="288"/>
                </a:lnTo>
                <a:lnTo>
                  <a:pt x="432" y="288"/>
                </a:lnTo>
                <a:lnTo>
                  <a:pt x="0" y="288"/>
                </a:lnTo>
                <a:lnTo>
                  <a:pt x="0" y="816"/>
                </a:lnTo>
                <a:lnTo>
                  <a:pt x="432" y="81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59" name="Freeform 19"/>
          <p:cNvSpPr>
            <a:spLocks/>
          </p:cNvSpPr>
          <p:nvPr/>
        </p:nvSpPr>
        <p:spPr bwMode="auto">
          <a:xfrm>
            <a:off x="3429000" y="3962400"/>
            <a:ext cx="685800" cy="1371600"/>
          </a:xfrm>
          <a:custGeom>
            <a:avLst/>
            <a:gdLst>
              <a:gd name="T0" fmla="*/ 0 w 432"/>
              <a:gd name="T1" fmla="*/ 0 h 864"/>
              <a:gd name="T2" fmla="*/ 0 w 432"/>
              <a:gd name="T3" fmla="*/ 2147483646 h 864"/>
              <a:gd name="T4" fmla="*/ 2147483646 w 432"/>
              <a:gd name="T5" fmla="*/ 2147483646 h 864"/>
              <a:gd name="T6" fmla="*/ 0 60000 65536"/>
              <a:gd name="T7" fmla="*/ 0 60000 65536"/>
              <a:gd name="T8" fmla="*/ 0 60000 65536"/>
              <a:gd name="T9" fmla="*/ 0 w 432"/>
              <a:gd name="T10" fmla="*/ 0 h 864"/>
              <a:gd name="T11" fmla="*/ 432 w 432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864">
                <a:moveTo>
                  <a:pt x="0" y="0"/>
                </a:moveTo>
                <a:lnTo>
                  <a:pt x="0" y="864"/>
                </a:lnTo>
                <a:lnTo>
                  <a:pt x="432" y="86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266260" name="AutoShape 20"/>
          <p:cNvCxnSpPr>
            <a:cxnSpLocks noChangeShapeType="1"/>
            <a:stCxn id="266242" idx="2"/>
            <a:endCxn id="266243" idx="0"/>
          </p:cNvCxnSpPr>
          <p:nvPr/>
        </p:nvCxnSpPr>
        <p:spPr bwMode="auto">
          <a:xfrm flipH="1">
            <a:off x="1524000" y="833438"/>
            <a:ext cx="3124200" cy="614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61" name="AutoShape 21"/>
          <p:cNvCxnSpPr>
            <a:cxnSpLocks noChangeShapeType="1"/>
            <a:stCxn id="266242" idx="2"/>
            <a:endCxn id="266244" idx="0"/>
          </p:cNvCxnSpPr>
          <p:nvPr/>
        </p:nvCxnSpPr>
        <p:spPr bwMode="auto">
          <a:xfrm flipH="1">
            <a:off x="4572000" y="833438"/>
            <a:ext cx="76200" cy="614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62" name="AutoShape 22"/>
          <p:cNvCxnSpPr>
            <a:cxnSpLocks noChangeShapeType="1"/>
            <a:stCxn id="266242" idx="2"/>
            <a:endCxn id="266245" idx="0"/>
          </p:cNvCxnSpPr>
          <p:nvPr/>
        </p:nvCxnSpPr>
        <p:spPr bwMode="auto">
          <a:xfrm>
            <a:off x="4648200" y="833438"/>
            <a:ext cx="2971800" cy="614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263" name="Text Box 23"/>
          <p:cNvSpPr txBox="1">
            <a:spLocks noChangeArrowheads="1"/>
          </p:cNvSpPr>
          <p:nvPr/>
        </p:nvSpPr>
        <p:spPr bwMode="auto">
          <a:xfrm>
            <a:off x="533400" y="5356225"/>
            <a:ext cx="2438400" cy="406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Амортизация</a:t>
            </a:r>
          </a:p>
        </p:txBody>
      </p:sp>
      <p:sp>
        <p:nvSpPr>
          <p:cNvPr id="266264" name="Line 24"/>
          <p:cNvSpPr>
            <a:spLocks noChangeShapeType="1"/>
          </p:cNvSpPr>
          <p:nvPr/>
        </p:nvSpPr>
        <p:spPr bwMode="auto">
          <a:xfrm>
            <a:off x="304800" y="472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65" name="Line 25"/>
          <p:cNvSpPr>
            <a:spLocks noChangeShapeType="1"/>
          </p:cNvSpPr>
          <p:nvPr/>
        </p:nvSpPr>
        <p:spPr bwMode="auto">
          <a:xfrm>
            <a:off x="3048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66" name="Text Box 26"/>
          <p:cNvSpPr txBox="1">
            <a:spLocks noChangeArrowheads="1"/>
          </p:cNvSpPr>
          <p:nvPr/>
        </p:nvSpPr>
        <p:spPr bwMode="auto">
          <a:xfrm>
            <a:off x="533400" y="5943600"/>
            <a:ext cx="2438400" cy="711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Дополнительная эмиссия</a:t>
            </a:r>
          </a:p>
        </p:txBody>
      </p:sp>
      <p:sp>
        <p:nvSpPr>
          <p:cNvPr id="266267" name="Line 27"/>
          <p:cNvSpPr>
            <a:spLocks noChangeShapeType="1"/>
          </p:cNvSpPr>
          <p:nvPr/>
        </p:nvSpPr>
        <p:spPr bwMode="auto">
          <a:xfrm>
            <a:off x="304800" y="5562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68" name="Line 28"/>
          <p:cNvSpPr>
            <a:spLocks noChangeShapeType="1"/>
          </p:cNvSpPr>
          <p:nvPr/>
        </p:nvSpPr>
        <p:spPr bwMode="auto">
          <a:xfrm>
            <a:off x="304800" y="6261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69" name="Line 29"/>
          <p:cNvSpPr>
            <a:spLocks noChangeShapeType="1"/>
          </p:cNvSpPr>
          <p:nvPr/>
        </p:nvSpPr>
        <p:spPr bwMode="auto">
          <a:xfrm>
            <a:off x="6400800" y="33655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70" name="Line 30"/>
          <p:cNvSpPr>
            <a:spLocks noChangeShapeType="1"/>
          </p:cNvSpPr>
          <p:nvPr/>
        </p:nvSpPr>
        <p:spPr bwMode="auto">
          <a:xfrm>
            <a:off x="6400800" y="3975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71" name="Text Box 31"/>
          <p:cNvSpPr txBox="1">
            <a:spLocks noChangeArrowheads="1"/>
          </p:cNvSpPr>
          <p:nvPr/>
        </p:nvSpPr>
        <p:spPr bwMode="auto">
          <a:xfrm>
            <a:off x="6629400" y="3581400"/>
            <a:ext cx="2286000" cy="831850"/>
          </a:xfrm>
          <a:prstGeom prst="rect">
            <a:avLst/>
          </a:prstGeom>
          <a:solidFill>
            <a:srgbClr val="CDD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>Бюджетные ассигнования </a:t>
            </a:r>
          </a:p>
        </p:txBody>
      </p:sp>
      <p:sp>
        <p:nvSpPr>
          <p:cNvPr id="266272" name="Line 32"/>
          <p:cNvSpPr>
            <a:spLocks noChangeShapeType="1"/>
          </p:cNvSpPr>
          <p:nvPr/>
        </p:nvSpPr>
        <p:spPr bwMode="auto">
          <a:xfrm>
            <a:off x="6400800" y="3962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73" name="Text Box 33"/>
          <p:cNvSpPr txBox="1">
            <a:spLocks noChangeArrowheads="1"/>
          </p:cNvSpPr>
          <p:nvPr/>
        </p:nvSpPr>
        <p:spPr bwMode="auto">
          <a:xfrm>
            <a:off x="6629400" y="4572000"/>
            <a:ext cx="2286000" cy="831850"/>
          </a:xfrm>
          <a:prstGeom prst="rect">
            <a:avLst/>
          </a:prstGeom>
          <a:solidFill>
            <a:srgbClr val="CDD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>Страховые возмещения </a:t>
            </a:r>
          </a:p>
        </p:txBody>
      </p:sp>
      <p:sp>
        <p:nvSpPr>
          <p:cNvPr id="266274" name="Line 34"/>
          <p:cNvSpPr>
            <a:spLocks noChangeShapeType="1"/>
          </p:cNvSpPr>
          <p:nvPr/>
        </p:nvSpPr>
        <p:spPr bwMode="auto">
          <a:xfrm>
            <a:off x="64008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75" name="Text Box 35"/>
          <p:cNvSpPr txBox="1">
            <a:spLocks noChangeArrowheads="1"/>
          </p:cNvSpPr>
          <p:nvPr/>
        </p:nvSpPr>
        <p:spPr bwMode="auto">
          <a:xfrm>
            <a:off x="6629400" y="5562600"/>
            <a:ext cx="2286000" cy="1200150"/>
          </a:xfrm>
          <a:prstGeom prst="rect">
            <a:avLst/>
          </a:prstGeom>
          <a:solidFill>
            <a:srgbClr val="CDD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panose="020B0604020202020204" pitchFamily="34" charset="0"/>
              </a:rPr>
              <a:t>Средства, поступающие в рамках объединений</a:t>
            </a:r>
          </a:p>
        </p:txBody>
      </p:sp>
      <p:sp>
        <p:nvSpPr>
          <p:cNvPr id="266276" name="Line 36"/>
          <p:cNvSpPr>
            <a:spLocks noChangeShapeType="1"/>
          </p:cNvSpPr>
          <p:nvPr/>
        </p:nvSpPr>
        <p:spPr bwMode="auto">
          <a:xfrm>
            <a:off x="64008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277" name="Line 37"/>
          <p:cNvSpPr>
            <a:spLocks noChangeShapeType="1"/>
          </p:cNvSpPr>
          <p:nvPr/>
        </p:nvSpPr>
        <p:spPr bwMode="auto">
          <a:xfrm>
            <a:off x="6400800" y="617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6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6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6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6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6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26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6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6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9" dur="500"/>
                                        <p:tgtEl>
                                          <p:spTgt spid="26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26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6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6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6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66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6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66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66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2000"/>
                                        <p:tgtEl>
                                          <p:spTgt spid="2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animBg="1"/>
      <p:bldP spid="266243" grpId="0" animBg="1"/>
      <p:bldP spid="266244" grpId="0" animBg="1"/>
      <p:bldP spid="266245" grpId="0" animBg="1"/>
      <p:bldP spid="266246" grpId="0" animBg="1"/>
      <p:bldP spid="266247" grpId="0" animBg="1"/>
      <p:bldP spid="266248" grpId="0" animBg="1"/>
      <p:bldP spid="266249" grpId="0" animBg="1"/>
      <p:bldP spid="266250" grpId="0" animBg="1"/>
      <p:bldP spid="266251" grpId="0" animBg="1"/>
      <p:bldP spid="266252" grpId="0" animBg="1"/>
      <p:bldP spid="266253" grpId="0" animBg="1"/>
      <p:bldP spid="266254" grpId="0" animBg="1"/>
      <p:bldP spid="266255" grpId="0" animBg="1"/>
      <p:bldP spid="266256" grpId="0" animBg="1"/>
      <p:bldP spid="266257" grpId="0" animBg="1"/>
      <p:bldP spid="266258" grpId="0" animBg="1"/>
      <p:bldP spid="266258" grpId="1" animBg="1"/>
      <p:bldP spid="266259" grpId="0" animBg="1"/>
      <p:bldP spid="266263" grpId="0" animBg="1"/>
      <p:bldP spid="266264" grpId="0" animBg="1"/>
      <p:bldP spid="266265" grpId="0" animBg="1"/>
      <p:bldP spid="266266" grpId="0" animBg="1"/>
      <p:bldP spid="266267" grpId="0" animBg="1"/>
      <p:bldP spid="266268" grpId="0" animBg="1"/>
      <p:bldP spid="266269" grpId="0" animBg="1"/>
      <p:bldP spid="266270" grpId="0" animBg="1"/>
      <p:bldP spid="266271" grpId="0" animBg="1"/>
      <p:bldP spid="266272" grpId="0" animBg="1"/>
      <p:bldP spid="266273" grpId="0" animBg="1"/>
      <p:bldP spid="266274" grpId="0" animBg="1"/>
      <p:bldP spid="266275" grpId="0" animBg="1"/>
      <p:bldP spid="266276" grpId="0" animBg="1"/>
      <p:bldP spid="2662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0" y="838200"/>
            <a:ext cx="9220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u="sng">
                <a:latin typeface="Arial" panose="020B0604020202020204" pitchFamily="34" charset="0"/>
              </a:rPr>
              <a:t>Обеспечение хозяйственной деятельности</a:t>
            </a:r>
            <a:r>
              <a:rPr lang="ru-RU" altLang="ru-RU" sz="2400">
                <a:latin typeface="Arial" panose="020B0604020202020204" pitchFamily="34" charset="0"/>
              </a:rPr>
              <a:t> финансовыми ресурсами осуществляется через </a:t>
            </a:r>
            <a:r>
              <a:rPr lang="ru-RU" altLang="ru-RU" sz="2400" b="1">
                <a:latin typeface="Arial" panose="020B0604020202020204" pitchFamily="34" charset="0"/>
              </a:rPr>
              <a:t>фонды денежных средств</a:t>
            </a:r>
            <a:r>
              <a:rPr lang="ru-RU" altLang="ru-RU" sz="2400">
                <a:latin typeface="Arial" panose="020B0604020202020204" pitchFamily="34" charset="0"/>
              </a:rPr>
              <a:t>, аккумулируемых внутри предприятия. 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28600" y="2019300"/>
            <a:ext cx="89154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Денежные фонды можно представить на предприятии в виде 3-х групп: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latin typeface="Arial" panose="020B0604020202020204" pitchFamily="34" charset="0"/>
              </a:rPr>
              <a:t>1.группа </a:t>
            </a:r>
            <a:r>
              <a:rPr lang="ru-RU" altLang="ru-RU" sz="2400" b="1" i="1">
                <a:latin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altLang="ru-RU" sz="2400" b="1" i="1">
                <a:latin typeface="Arial" panose="020B0604020202020204" pitchFamily="34" charset="0"/>
              </a:rPr>
              <a:t> фонды собственных средств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400">
                <a:latin typeface="Arial" panose="020B0604020202020204" pitchFamily="34" charset="0"/>
              </a:rPr>
              <a:t>уставный капитал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400">
                <a:latin typeface="Arial" panose="020B0604020202020204" pitchFamily="34" charset="0"/>
              </a:rPr>
              <a:t>добавочный капитал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400">
                <a:latin typeface="Arial" panose="020B0604020202020204" pitchFamily="34" charset="0"/>
              </a:rPr>
              <a:t>резервный капитал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400">
                <a:latin typeface="Arial" panose="020B0604020202020204" pitchFamily="34" charset="0"/>
              </a:rPr>
              <a:t>инвестиционный фонд (фонд накопления и амортизация).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381000" y="166688"/>
            <a:ext cx="853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Фонды денежных средств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latin typeface="Arial" panose="020B0604020202020204" pitchFamily="34" charset="0"/>
              </a:rPr>
              <a:t>2.группа </a:t>
            </a:r>
            <a:r>
              <a:rPr lang="ru-RU" altLang="ru-RU" sz="2400" b="1" i="1">
                <a:latin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altLang="ru-RU" sz="2400" b="1" i="1">
                <a:latin typeface="Arial" panose="020B0604020202020204" pitchFamily="34" charset="0"/>
              </a:rPr>
              <a:t> фонды заемных средств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400">
                <a:latin typeface="Arial" panose="020B0604020202020204" pitchFamily="34" charset="0"/>
              </a:rPr>
              <a:t>Фонды кредитов банков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400">
                <a:latin typeface="Arial" panose="020B0604020202020204" pitchFamily="34" charset="0"/>
              </a:rPr>
              <a:t>Фонды коммерческих кредитов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400">
                <a:latin typeface="Arial" panose="020B0604020202020204" pitchFamily="34" charset="0"/>
              </a:rPr>
              <a:t>Фонды займов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400">
                <a:latin typeface="Arial" panose="020B0604020202020204" pitchFamily="34" charset="0"/>
              </a:rPr>
              <a:t>Фонд кредиторской задолженности.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ru-RU" altLang="ru-RU" sz="2400" b="1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latin typeface="Arial" panose="020B0604020202020204" pitchFamily="34" charset="0"/>
              </a:rPr>
              <a:t>3.группа </a:t>
            </a:r>
            <a:r>
              <a:rPr lang="ru-RU" altLang="ru-RU" sz="2400" b="1" i="1">
                <a:latin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altLang="ru-RU" sz="2400" b="1" i="1">
                <a:latin typeface="Arial" panose="020B0604020202020204" pitchFamily="34" charset="0"/>
              </a:rPr>
              <a:t> оперативные денежные фонды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400">
                <a:latin typeface="Arial" panose="020B0604020202020204" pitchFamily="34" charset="0"/>
              </a:rPr>
              <a:t>фонд заработной платы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400">
                <a:latin typeface="Arial" panose="020B0604020202020204" pitchFamily="34" charset="0"/>
              </a:rPr>
              <a:t>фонд платежей в бюджет.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8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8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8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8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8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8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8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4114800" y="2667000"/>
            <a:ext cx="3581400" cy="1563688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>
                <a:solidFill>
                  <a:srgbClr val="FFFF66"/>
                </a:solidFill>
                <a:latin typeface="Arial" panose="020B0604020202020204" pitchFamily="34" charset="0"/>
              </a:rPr>
              <a:t>Принципы организации финансов</a:t>
            </a:r>
          </a:p>
        </p:txBody>
      </p:sp>
      <p:sp>
        <p:nvSpPr>
          <p:cNvPr id="271363" name="AutoShape 3"/>
          <p:cNvSpPr>
            <a:spLocks noChangeArrowheads="1"/>
          </p:cNvSpPr>
          <p:nvPr/>
        </p:nvSpPr>
        <p:spPr bwMode="auto">
          <a:xfrm>
            <a:off x="2209800" y="685800"/>
            <a:ext cx="3048000" cy="9906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  <a:contourClr>
              <a:srgbClr val="3366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Хозяйственная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самостоятельность</a:t>
            </a:r>
          </a:p>
        </p:txBody>
      </p:sp>
      <p:sp>
        <p:nvSpPr>
          <p:cNvPr id="271364" name="AutoShape 4"/>
          <p:cNvSpPr>
            <a:spLocks noChangeArrowheads="1"/>
          </p:cNvSpPr>
          <p:nvPr/>
        </p:nvSpPr>
        <p:spPr bwMode="auto">
          <a:xfrm>
            <a:off x="5638800" y="1295400"/>
            <a:ext cx="3276600" cy="9906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  <a:contourClr>
              <a:srgbClr val="3366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Самофинансирование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 (самоокупаемость)</a:t>
            </a:r>
          </a:p>
        </p:txBody>
      </p:sp>
      <p:sp>
        <p:nvSpPr>
          <p:cNvPr id="271365" name="AutoShape 5"/>
          <p:cNvSpPr>
            <a:spLocks noChangeArrowheads="1"/>
          </p:cNvSpPr>
          <p:nvPr/>
        </p:nvSpPr>
        <p:spPr bwMode="auto">
          <a:xfrm>
            <a:off x="6324600" y="4572000"/>
            <a:ext cx="2590800" cy="9906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  <a:contourClr>
              <a:srgbClr val="3366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Материальная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ответственность</a:t>
            </a:r>
          </a:p>
        </p:txBody>
      </p:sp>
      <p:sp>
        <p:nvSpPr>
          <p:cNvPr id="271366" name="AutoShape 6"/>
          <p:cNvSpPr>
            <a:spLocks noChangeArrowheads="1"/>
          </p:cNvSpPr>
          <p:nvPr/>
        </p:nvSpPr>
        <p:spPr bwMode="auto">
          <a:xfrm>
            <a:off x="2971800" y="4876800"/>
            <a:ext cx="3124200" cy="16002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  <a:contourClr>
              <a:srgbClr val="3366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Заинтересованность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в результатах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деятельности</a:t>
            </a:r>
          </a:p>
        </p:txBody>
      </p:sp>
      <p:sp>
        <p:nvSpPr>
          <p:cNvPr id="271367" name="AutoShape 7"/>
          <p:cNvSpPr>
            <a:spLocks noChangeArrowheads="1"/>
          </p:cNvSpPr>
          <p:nvPr/>
        </p:nvSpPr>
        <p:spPr bwMode="auto">
          <a:xfrm>
            <a:off x="304800" y="3962400"/>
            <a:ext cx="2362200" cy="9906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  <a:contourClr>
              <a:srgbClr val="3366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Формирование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резервов</a:t>
            </a:r>
          </a:p>
        </p:txBody>
      </p:sp>
      <p:sp>
        <p:nvSpPr>
          <p:cNvPr id="271368" name="AutoShape 8"/>
          <p:cNvSpPr>
            <a:spLocks noChangeArrowheads="1"/>
          </p:cNvSpPr>
          <p:nvPr/>
        </p:nvSpPr>
        <p:spPr bwMode="auto">
          <a:xfrm>
            <a:off x="304800" y="2286000"/>
            <a:ext cx="3048000" cy="9906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  <a:contourClr>
              <a:srgbClr val="3366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66"/>
                </a:solidFill>
                <a:latin typeface="Arial" panose="020B0604020202020204" pitchFamily="34" charset="0"/>
              </a:rPr>
              <a:t>Контроль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animBg="1"/>
      <p:bldP spid="271363" grpId="0" animBg="1"/>
      <p:bldP spid="271364" grpId="0" animBg="1"/>
      <p:bldP spid="271365" grpId="0" animBg="1"/>
      <p:bldP spid="271366" grpId="0" animBg="1"/>
      <p:bldP spid="271367" grpId="0" animBg="1"/>
      <p:bldP spid="27136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41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382000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304800" y="762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Финансовая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Text Box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ru-RU" altLang="ru-RU" sz="3200" b="1" i="1" smtClean="0">
                <a:effectLst/>
              </a:rPr>
              <a:t>Особенности финансов различных ОПФ.</a:t>
            </a:r>
          </a:p>
        </p:txBody>
      </p:sp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1676400" y="1873250"/>
            <a:ext cx="5715000" cy="641350"/>
          </a:xfrm>
          <a:prstGeom prst="rect">
            <a:avLst/>
          </a:prstGeom>
          <a:solidFill>
            <a:srgbClr val="0099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00"/>
            </a:extrusionClr>
            <a:contourClr>
              <a:srgbClr val="009900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/>
              <a:t>Финансы организаций</a:t>
            </a:r>
          </a:p>
        </p:txBody>
      </p:sp>
      <p:sp>
        <p:nvSpPr>
          <p:cNvPr id="421894" name="Text Box 6"/>
          <p:cNvSpPr txBox="1">
            <a:spLocks noChangeArrowheads="1"/>
          </p:cNvSpPr>
          <p:nvPr/>
        </p:nvSpPr>
        <p:spPr bwMode="auto">
          <a:xfrm>
            <a:off x="228600" y="3352800"/>
            <a:ext cx="3657600" cy="1373188"/>
          </a:xfrm>
          <a:prstGeom prst="rect">
            <a:avLst/>
          </a:prstGeom>
          <a:solidFill>
            <a:srgbClr val="CC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  <a:contourClr>
              <a:srgbClr val="CC3300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/>
              <a:t>Финансы коммерческих организаций</a:t>
            </a:r>
          </a:p>
        </p:txBody>
      </p:sp>
      <p:sp>
        <p:nvSpPr>
          <p:cNvPr id="421895" name="Text Box 7"/>
          <p:cNvSpPr txBox="1">
            <a:spLocks noChangeArrowheads="1"/>
          </p:cNvSpPr>
          <p:nvPr/>
        </p:nvSpPr>
        <p:spPr bwMode="auto">
          <a:xfrm>
            <a:off x="4648200" y="3351213"/>
            <a:ext cx="3657600" cy="1373187"/>
          </a:xfrm>
          <a:prstGeom prst="rect">
            <a:avLst/>
          </a:prstGeom>
          <a:solidFill>
            <a:srgbClr val="CC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  <a:contourClr>
              <a:srgbClr val="CC3300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/>
              <a:t>Финансы некоммерческих организаций</a:t>
            </a:r>
          </a:p>
        </p:txBody>
      </p:sp>
      <p:sp>
        <p:nvSpPr>
          <p:cNvPr id="421896" name="Text Box 8"/>
          <p:cNvSpPr txBox="1">
            <a:spLocks noChangeArrowheads="1"/>
          </p:cNvSpPr>
          <p:nvPr/>
        </p:nvSpPr>
        <p:spPr bwMode="auto">
          <a:xfrm>
            <a:off x="2590800" y="5181600"/>
            <a:ext cx="3657600" cy="1373188"/>
          </a:xfrm>
          <a:prstGeom prst="rect">
            <a:avLst/>
          </a:prstGeom>
          <a:solidFill>
            <a:srgbClr val="CC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  <a:contourClr>
              <a:srgbClr val="CC3300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/>
              <a:t>Финансы общественных организаций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2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2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/>
      <p:bldP spid="421893" grpId="0" animBg="1"/>
      <p:bldP spid="421894" grpId="0" animBg="1"/>
      <p:bldP spid="421895" grpId="0" animBg="1"/>
      <p:bldP spid="42189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5" name="Text Box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ru-RU" altLang="ru-RU" sz="3200" b="1" i="1" smtClean="0">
                <a:effectLst/>
              </a:rPr>
              <a:t>Управление финансами организаций.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b="1" smtClean="0"/>
              <a:t>Управление финансами</a:t>
            </a:r>
            <a:r>
              <a:rPr lang="ru-RU" smtClean="0"/>
              <a:t> – специфическая область управленческой деятельности, связанная с целенаправленной организацией денежных потоков предприятия, формированием капитала, денежных доходов и фондов, необходимых для достижения стратегических целей развития предприятия.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5" grpId="0"/>
      <p:bldP spid="43520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Функции финансового менеджмента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Планирование</a:t>
            </a:r>
          </a:p>
          <a:p>
            <a:pPr eaLnBrk="1" hangingPunct="1">
              <a:defRPr/>
            </a:pPr>
            <a:r>
              <a:rPr lang="ru-RU" sz="3600" smtClean="0"/>
              <a:t>Организация</a:t>
            </a:r>
          </a:p>
          <a:p>
            <a:pPr eaLnBrk="1" hangingPunct="1">
              <a:defRPr/>
            </a:pPr>
            <a:r>
              <a:rPr lang="ru-RU" sz="3600" smtClean="0"/>
              <a:t>Регулирование финансовых потоков</a:t>
            </a:r>
          </a:p>
          <a:p>
            <a:pPr eaLnBrk="1" hangingPunct="1">
              <a:defRPr/>
            </a:pPr>
            <a:r>
              <a:rPr lang="ru-RU" sz="3600" smtClean="0"/>
              <a:t>Защита активов</a:t>
            </a:r>
          </a:p>
          <a:p>
            <a:pPr eaLnBrk="1" hangingPunct="1">
              <a:defRPr/>
            </a:pPr>
            <a:r>
              <a:rPr lang="ru-RU" sz="3600" smtClean="0"/>
              <a:t>Учёт, контроль и анализ.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3400" y="-304800"/>
            <a:ext cx="82296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/>
          <a:lstStyle/>
          <a:p>
            <a:pPr eaLnBrk="1" hangingPunct="1"/>
            <a:r>
              <a:rPr lang="ru-RU" altLang="ru-RU" sz="3200" smtClean="0">
                <a:effectLst/>
                <a:latin typeface="Arno Pro" pitchFamily="18" charset="0"/>
              </a:rPr>
              <a:t>ФУНКЦИИ ДЕНЕГ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70627" y="530534"/>
          <a:ext cx="8910554" cy="6367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Организация финансовой службы предприятия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2819400" cy="822325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FFFF66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Крупное предприятие</a:t>
            </a: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2819400" cy="822325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FFFF66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Среднее предприятие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4814888"/>
            <a:ext cx="2819400" cy="822325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FFFF66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Малое предприятие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4114800" y="2120900"/>
            <a:ext cx="4648200" cy="822325"/>
          </a:xfrm>
          <a:prstGeom prst="rect">
            <a:avLst/>
          </a:prstGeom>
          <a:solidFill>
            <a:srgbClr val="CC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  <a:contourClr>
              <a:srgbClr val="CC3300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/>
              <a:t>Финансовое управление, финансовая компания</a:t>
            </a:r>
          </a:p>
        </p:txBody>
      </p:sp>
      <p:sp>
        <p:nvSpPr>
          <p:cNvPr id="437257" name="Text Box 9"/>
          <p:cNvSpPr txBox="1">
            <a:spLocks noChangeArrowheads="1"/>
          </p:cNvSpPr>
          <p:nvPr/>
        </p:nvSpPr>
        <p:spPr bwMode="auto">
          <a:xfrm>
            <a:off x="4114800" y="3538538"/>
            <a:ext cx="4648200" cy="457200"/>
          </a:xfrm>
          <a:prstGeom prst="rect">
            <a:avLst/>
          </a:prstGeom>
          <a:solidFill>
            <a:srgbClr val="CC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  <a:contourClr>
              <a:srgbClr val="CC3300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/>
              <a:t>Финансовый отдел</a:t>
            </a:r>
          </a:p>
        </p:txBody>
      </p:sp>
      <p:sp>
        <p:nvSpPr>
          <p:cNvPr id="437258" name="Text Box 10"/>
          <p:cNvSpPr txBox="1">
            <a:spLocks noChangeArrowheads="1"/>
          </p:cNvSpPr>
          <p:nvPr/>
        </p:nvSpPr>
        <p:spPr bwMode="auto">
          <a:xfrm>
            <a:off x="4114800" y="4648200"/>
            <a:ext cx="4648200" cy="1187450"/>
          </a:xfrm>
          <a:prstGeom prst="rect">
            <a:avLst/>
          </a:prstGeom>
          <a:solidFill>
            <a:srgbClr val="CC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  <a:contourClr>
              <a:srgbClr val="CC3300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/>
              <a:t>Финансовый директор, главный бухгалтер, директор</a:t>
            </a:r>
          </a:p>
        </p:txBody>
      </p:sp>
      <p:cxnSp>
        <p:nvCxnSpPr>
          <p:cNvPr id="437259" name="AutoShape 11"/>
          <p:cNvCxnSpPr>
            <a:cxnSpLocks noChangeShapeType="1"/>
            <a:stCxn id="437253" idx="3"/>
            <a:endCxn id="437256" idx="1"/>
          </p:cNvCxnSpPr>
          <p:nvPr/>
        </p:nvCxnSpPr>
        <p:spPr bwMode="auto">
          <a:xfrm flipV="1">
            <a:off x="3276600" y="2532063"/>
            <a:ext cx="838200" cy="12700"/>
          </a:xfrm>
          <a:prstGeom prst="straightConnector1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7260" name="AutoShape 12"/>
          <p:cNvCxnSpPr>
            <a:cxnSpLocks noChangeShapeType="1"/>
            <a:stCxn id="437254" idx="3"/>
            <a:endCxn id="437257" idx="1"/>
          </p:cNvCxnSpPr>
          <p:nvPr/>
        </p:nvCxnSpPr>
        <p:spPr bwMode="auto">
          <a:xfrm>
            <a:off x="3276600" y="3763963"/>
            <a:ext cx="838200" cy="3175"/>
          </a:xfrm>
          <a:prstGeom prst="straightConnector1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7261" name="AutoShape 13"/>
          <p:cNvCxnSpPr>
            <a:cxnSpLocks noChangeShapeType="1"/>
            <a:stCxn id="437255" idx="3"/>
            <a:endCxn id="437258" idx="1"/>
          </p:cNvCxnSpPr>
          <p:nvPr/>
        </p:nvCxnSpPr>
        <p:spPr bwMode="auto">
          <a:xfrm>
            <a:off x="3276600" y="5226050"/>
            <a:ext cx="838200" cy="15875"/>
          </a:xfrm>
          <a:prstGeom prst="straightConnector1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3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3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3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0" grpId="0"/>
      <p:bldP spid="437253" grpId="0" animBg="1"/>
      <p:bldP spid="437254" grpId="0" animBg="1"/>
      <p:bldP spid="437255" grpId="0" animBg="1"/>
      <p:bldP spid="437256" grpId="0" animBg="1"/>
      <p:bldP spid="437257" grpId="0" animBg="1"/>
      <p:bldP spid="43725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7" name="Text Box 3"/>
          <p:cNvSpPr txBox="1">
            <a:spLocks noChangeArrowheads="1"/>
          </p:cNvSpPr>
          <p:nvPr/>
        </p:nvSpPr>
        <p:spPr bwMode="auto">
          <a:xfrm>
            <a:off x="533400" y="1082675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Упрощенную схему распределения прибыли отчетного периода можно представить следующим образом: </a:t>
            </a:r>
          </a:p>
        </p:txBody>
      </p:sp>
      <p:sp>
        <p:nvSpPr>
          <p:cNvPr id="35843" name="AutoShape 4"/>
          <p:cNvSpPr>
            <a:spLocks noChangeAspect="1" noChangeArrowheads="1"/>
          </p:cNvSpPr>
          <p:nvPr/>
        </p:nvSpPr>
        <p:spPr bwMode="auto">
          <a:xfrm>
            <a:off x="0" y="2362200"/>
            <a:ext cx="59055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8200" y="2743200"/>
            <a:ext cx="7315200" cy="3736975"/>
            <a:chOff x="1501" y="10793"/>
            <a:chExt cx="8480" cy="3664"/>
          </a:xfrm>
        </p:grpSpPr>
        <p:sp>
          <p:nvSpPr>
            <p:cNvPr id="35848" name="Text Box 6"/>
            <p:cNvSpPr txBox="1">
              <a:spLocks noChangeArrowheads="1"/>
            </p:cNvSpPr>
            <p:nvPr/>
          </p:nvSpPr>
          <p:spPr bwMode="auto">
            <a:xfrm>
              <a:off x="3681" y="11699"/>
              <a:ext cx="306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Дивиденды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49" name="Text Box 7"/>
            <p:cNvSpPr txBox="1">
              <a:spLocks noChangeArrowheads="1"/>
            </p:cNvSpPr>
            <p:nvPr/>
          </p:nvSpPr>
          <p:spPr bwMode="auto">
            <a:xfrm>
              <a:off x="7101" y="11725"/>
              <a:ext cx="288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000" b="1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Развитие (реинвестирование)</a:t>
              </a:r>
              <a:endParaRPr lang="ru-RU" altLang="ru-RU" sz="20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 flipH="1">
              <a:off x="5301" y="10793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1" name="Line 9"/>
            <p:cNvSpPr>
              <a:spLocks noChangeShapeType="1"/>
            </p:cNvSpPr>
            <p:nvPr/>
          </p:nvSpPr>
          <p:spPr bwMode="auto">
            <a:xfrm>
              <a:off x="7821" y="10793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2" name="Text Box 10"/>
            <p:cNvSpPr txBox="1">
              <a:spLocks noChangeArrowheads="1"/>
            </p:cNvSpPr>
            <p:nvPr/>
          </p:nvSpPr>
          <p:spPr bwMode="auto">
            <a:xfrm>
              <a:off x="1501" y="13554"/>
              <a:ext cx="23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b="1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Резервный капитал</a:t>
              </a:r>
              <a:endParaRPr lang="ru-RU" altLang="ru-RU" sz="24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53" name="Text Box 11"/>
            <p:cNvSpPr txBox="1">
              <a:spLocks noChangeArrowheads="1"/>
            </p:cNvSpPr>
            <p:nvPr/>
          </p:nvSpPr>
          <p:spPr bwMode="auto">
            <a:xfrm>
              <a:off x="6889" y="13557"/>
              <a:ext cx="25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b="1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Фонды накопления</a:t>
              </a:r>
              <a:endParaRPr lang="ru-RU" altLang="ru-RU" sz="24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54" name="Line 13"/>
            <p:cNvSpPr>
              <a:spLocks noChangeShapeType="1"/>
            </p:cNvSpPr>
            <p:nvPr/>
          </p:nvSpPr>
          <p:spPr bwMode="auto">
            <a:xfrm flipH="1">
              <a:off x="3101" y="12834"/>
              <a:ext cx="490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5" name="Line 14"/>
            <p:cNvSpPr>
              <a:spLocks noChangeShapeType="1"/>
            </p:cNvSpPr>
            <p:nvPr/>
          </p:nvSpPr>
          <p:spPr bwMode="auto">
            <a:xfrm>
              <a:off x="8001" y="12834"/>
              <a:ext cx="37" cy="6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7920" name="Rectangle 16"/>
          <p:cNvSpPr>
            <a:spLocks noChangeArrowheads="1"/>
          </p:cNvSpPr>
          <p:nvPr/>
        </p:nvSpPr>
        <p:spPr bwMode="auto">
          <a:xfrm>
            <a:off x="776288" y="2209800"/>
            <a:ext cx="7591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u="sng">
                <a:latin typeface="Arial" panose="020B0604020202020204" pitchFamily="34" charset="0"/>
                <a:cs typeface="Times New Roman" panose="02020603050405020304" pitchFamily="18" charset="0"/>
              </a:rPr>
              <a:t>Прибыль, остающаяся в распоряжении предприятия</a:t>
            </a:r>
            <a:endParaRPr lang="ru-RU" altLang="ru-RU" sz="2400" b="1">
              <a:latin typeface="Arial" panose="020B0604020202020204" pitchFamily="34" charset="0"/>
            </a:endParaRPr>
          </a:p>
        </p:txBody>
      </p:sp>
      <p:sp>
        <p:nvSpPr>
          <p:cNvPr id="35846" name="Rectangle 17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507922" name="Text Box 18"/>
          <p:cNvSpPr txBox="1">
            <a:spLocks noChangeArrowheads="1"/>
          </p:cNvSpPr>
          <p:nvPr/>
        </p:nvSpPr>
        <p:spPr bwMode="auto">
          <a:xfrm>
            <a:off x="457200" y="0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i="1">
                <a:solidFill>
                  <a:schemeClr val="tx2"/>
                </a:solidFill>
                <a:latin typeface="Arial" panose="020B0604020202020204" pitchFamily="34" charset="0"/>
              </a:rPr>
              <a:t>Финансирование деятельности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0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7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7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/>
      <p:bldP spid="507920" grpId="0"/>
      <p:bldP spid="5079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>
            <a:normAutofit fontScale="90000"/>
          </a:bodyPr>
          <a:lstStyle/>
          <a:p>
            <a:pPr>
              <a:defRPr/>
            </a:pPr>
            <a:r>
              <a:rPr lang="ru-RU" altLang="ru-RU" sz="4000" b="1" i="1" smtClean="0">
                <a:effectLst/>
                <a:latin typeface="Times New Roman" pitchFamily="18" charset="0"/>
                <a:cs typeface="Times New Roman" pitchFamily="18" charset="0"/>
              </a:rPr>
              <a:t>Деньги как мера стоимости товара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468313" y="1608138"/>
            <a:ext cx="84963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показывают, в какой мере данный товар ценен, полезен, необходим; насколько сложна технология его изготовления или его характеристики.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820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/>
          <a:lstStyle/>
          <a:p>
            <a:r>
              <a:rPr lang="ru-RU" altLang="ru-RU" b="1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как средство обращения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825" y="1096963"/>
            <a:ext cx="8713788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 Посредник в обмене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   товарами.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Процесс обмена товарами совершается по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                                         формуле: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Т – Д - 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/>
          <a:lstStyle/>
          <a:p>
            <a:r>
              <a:rPr lang="ru-RU" altLang="ru-RU" b="1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как средство платежа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288" y="1341438"/>
            <a:ext cx="8424862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Такую функцию деньги выполняют при предоставлении и погашении денежных ссуд, при платежах за приобретаемые товары и оказанные услуги, при уплате налогов, при выплате государственных пенсий и пособий, а также при погашении задолженности по заработной плате и др. 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Деньги  обслуживают погашение 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различных долговых 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обязательств.</a:t>
            </a:r>
            <a:endParaRPr lang="et-EE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/>
          <a:lstStyle/>
          <a:p>
            <a:r>
              <a:rPr lang="ru-RU" altLang="ru-RU" sz="4000" b="1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как средство накопления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113" y="1628775"/>
            <a:ext cx="7416800" cy="2338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Деньги, непосредственно не участвующие в обороте, образуют денежные  сбережения и выполняют функцию средства накопления. </a:t>
            </a:r>
            <a:endParaRPr lang="et-EE" sz="32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latin typeface="+mn-lt"/>
            </a:endParaRPr>
          </a:p>
        </p:txBody>
      </p:sp>
      <p:pic>
        <p:nvPicPr>
          <p:cNvPr id="11268" name="Рисунок 3" descr="банк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714750"/>
            <a:ext cx="37147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Штриховая стрелка вправо 4"/>
          <p:cNvSpPr/>
          <p:nvPr/>
        </p:nvSpPr>
        <p:spPr>
          <a:xfrm>
            <a:off x="4286250" y="4714875"/>
            <a:ext cx="1071563" cy="7143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pic>
        <p:nvPicPr>
          <p:cNvPr id="11270" name="Рисунок 5" descr="свинка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3714750"/>
            <a:ext cx="28003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188913"/>
            <a:ext cx="7772400" cy="1008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/>
          <a:lstStyle/>
          <a:p>
            <a:r>
              <a:rPr lang="ru-RU" altLang="ru-RU" b="1" i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мировых денег</a:t>
            </a:r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052513"/>
            <a:ext cx="4859338" cy="580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используются </a:t>
            </a: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для оплаты </a:t>
            </a: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приобретаемых товаров, </a:t>
            </a: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при совершении кредитных </a:t>
            </a: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и некоторых других       </a:t>
            </a: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операций между странами. </a:t>
            </a: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В качестве мировых денег    </a:t>
            </a: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используется   </a:t>
            </a: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конвертируемая валюта.</a:t>
            </a:r>
            <a:endParaRPr lang="et-EE" altLang="ru-RU" sz="28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None/>
            </a:pPr>
            <a:endParaRPr lang="ru-RU" altLang="ru-RU" smtClean="0">
              <a:solidFill>
                <a:srgbClr val="898989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Новый пользователь\Рабочий стол\риснов\1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3"/>
          <a:stretch>
            <a:fillRect/>
          </a:stretch>
        </p:blipFill>
        <p:spPr bwMode="auto">
          <a:xfrm>
            <a:off x="3429000" y="4343400"/>
            <a:ext cx="23923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3314" y="-68285"/>
            <a:ext cx="6715172" cy="1015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</a:rPr>
              <a:t>Функции денег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29460" y="1017544"/>
            <a:ext cx="3223945" cy="190665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endParaRPr lang="ru-RU" altLang="ru-RU" b="1" smtClean="0"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мера стоимости</a:t>
            </a:r>
          </a:p>
          <a:p>
            <a:pPr algn="ctr">
              <a:defRPr/>
            </a:pPr>
            <a:endParaRPr lang="ru-RU" altLang="ru-RU" b="1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ценник в магазине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1567" y="4295615"/>
            <a:ext cx="3223944" cy="2008718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средство платежа</a:t>
            </a:r>
          </a:p>
          <a:p>
            <a:pPr algn="ctr">
              <a:defRPr/>
            </a:pPr>
            <a:endParaRPr lang="ru-RU" altLang="ru-RU" sz="900" b="1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плата за проезд в транспорте</a:t>
            </a:r>
          </a:p>
          <a:p>
            <a:pPr algn="ctr">
              <a:defRPr/>
            </a:pPr>
            <a:endParaRPr lang="ru-RU" altLang="ru-RU" b="1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altLang="ru-RU" b="1" smtClean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200861" y="949507"/>
            <a:ext cx="2922163" cy="2045598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средство накопления</a:t>
            </a:r>
          </a:p>
          <a:p>
            <a:pPr algn="ctr">
              <a:defRPr/>
            </a:pPr>
            <a:endParaRPr lang="ru-RU" altLang="ru-RU" sz="900" b="1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вклад в сбербанке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976459" y="4292211"/>
            <a:ext cx="3140889" cy="2009194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мировые деньги</a:t>
            </a:r>
          </a:p>
          <a:p>
            <a:pPr algn="ctr">
              <a:defRPr/>
            </a:pPr>
            <a:endParaRPr lang="ru-RU" altLang="ru-RU" sz="900" b="1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возвращение долга мировому валютному фонду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290595" y="2316968"/>
            <a:ext cx="2857336" cy="1891603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средство обращения</a:t>
            </a:r>
          </a:p>
          <a:p>
            <a:pPr algn="ctr">
              <a:defRPr/>
            </a:pPr>
            <a:endParaRPr lang="ru-RU" altLang="ru-RU" sz="900" b="1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покупка батона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5722</TotalTime>
  <Words>969</Words>
  <Application>Microsoft Office PowerPoint</Application>
  <PresentationFormat>Экран (4:3)</PresentationFormat>
  <Paragraphs>214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0" baseType="lpstr">
      <vt:lpstr>Verdana</vt:lpstr>
      <vt:lpstr>Arial</vt:lpstr>
      <vt:lpstr>Wingdings</vt:lpstr>
      <vt:lpstr>Arno Pro</vt:lpstr>
      <vt:lpstr>Times New Roman</vt:lpstr>
      <vt:lpstr>Century Schoolbook</vt:lpstr>
      <vt:lpstr>Symbol</vt:lpstr>
      <vt:lpstr>Calibri</vt:lpstr>
      <vt:lpstr>Глобус</vt:lpstr>
      <vt:lpstr>Деньги. Функции. Финансы организации.</vt:lpstr>
      <vt:lpstr>ДЕНЬГИ-</vt:lpstr>
      <vt:lpstr>ФУНКЦИИ ДЕНЕГ</vt:lpstr>
      <vt:lpstr>Деньги как мера стоимости товара</vt:lpstr>
      <vt:lpstr>Деньги как средство обращения</vt:lpstr>
      <vt:lpstr>Деньги как средство платежа</vt:lpstr>
      <vt:lpstr>Деньги как средство накопления</vt:lpstr>
      <vt:lpstr>Функция мировых денег</vt:lpstr>
      <vt:lpstr>Презентация PowerPoint</vt:lpstr>
      <vt:lpstr>Презентация PowerPoint</vt:lpstr>
      <vt:lpstr>ПОНЯТИЕ ЭЛЕКТРОННЫЕ ДЕНЬГИ</vt:lpstr>
      <vt:lpstr>Финансы организации  — </vt:lpstr>
      <vt:lpstr>Презентация PowerPoint</vt:lpstr>
      <vt:lpstr>Функции: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финансов различных ОПФ.</vt:lpstr>
      <vt:lpstr>Управление финансами организаций.</vt:lpstr>
      <vt:lpstr>Функции финансового менеджмента</vt:lpstr>
      <vt:lpstr>Организация финансовой службы предприятия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2: Финансы хозяйствующих субъектов</dc:title>
  <dc:creator>Сергей</dc:creator>
  <cp:lastModifiedBy>Ольга А. Салеева</cp:lastModifiedBy>
  <cp:revision>513</cp:revision>
  <cp:lastPrinted>1601-01-01T00:00:00Z</cp:lastPrinted>
  <dcterms:created xsi:type="dcterms:W3CDTF">1601-01-01T00:00:00Z</dcterms:created>
  <dcterms:modified xsi:type="dcterms:W3CDTF">2022-11-26T05:36:05Z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