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70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807557-4745-4F26-94A9-99227744BBB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85AFEE4D-26AD-42AF-BD04-4D7490825223}">
      <dgm:prSet phldrT="[Текст]"/>
      <dgm:spPr/>
      <dgm:t>
        <a:bodyPr/>
        <a:lstStyle/>
        <a:p>
          <a:r>
            <a:rPr lang="ru-RU" dirty="0"/>
            <a:t>фискальная</a:t>
          </a:r>
        </a:p>
      </dgm:t>
    </dgm:pt>
    <dgm:pt modelId="{83F0168B-7F30-4335-BF35-E0A0FCC630AA}" type="parTrans" cxnId="{123145B2-E697-4EB0-AE19-FBD1DC16F1DA}">
      <dgm:prSet/>
      <dgm:spPr/>
      <dgm:t>
        <a:bodyPr/>
        <a:lstStyle/>
        <a:p>
          <a:endParaRPr lang="ru-RU"/>
        </a:p>
      </dgm:t>
    </dgm:pt>
    <dgm:pt modelId="{1288DDF2-89FD-4B5F-8AA2-17A45EF5BA8D}" type="sibTrans" cxnId="{123145B2-E697-4EB0-AE19-FBD1DC16F1DA}">
      <dgm:prSet/>
      <dgm:spPr/>
      <dgm:t>
        <a:bodyPr/>
        <a:lstStyle/>
        <a:p>
          <a:endParaRPr lang="ru-RU"/>
        </a:p>
      </dgm:t>
    </dgm:pt>
    <dgm:pt modelId="{B77DE13C-DE41-4319-B1FF-38F7CD182BE8}">
      <dgm:prSet phldrT="[Текст]"/>
      <dgm:spPr/>
      <dgm:t>
        <a:bodyPr/>
        <a:lstStyle/>
        <a:p>
          <a:r>
            <a:rPr lang="ru-RU" dirty="0"/>
            <a:t>социальная</a:t>
          </a:r>
        </a:p>
      </dgm:t>
    </dgm:pt>
    <dgm:pt modelId="{E7E4A371-7763-4211-AC58-87B9014BACA5}" type="parTrans" cxnId="{0D5BA3DA-C27B-4877-852B-ACCA3CD3FFF7}">
      <dgm:prSet/>
      <dgm:spPr/>
      <dgm:t>
        <a:bodyPr/>
        <a:lstStyle/>
        <a:p>
          <a:endParaRPr lang="ru-RU"/>
        </a:p>
      </dgm:t>
    </dgm:pt>
    <dgm:pt modelId="{A28A51C5-516C-470A-9E88-8E9EB15EE84D}" type="sibTrans" cxnId="{0D5BA3DA-C27B-4877-852B-ACCA3CD3FFF7}">
      <dgm:prSet/>
      <dgm:spPr/>
      <dgm:t>
        <a:bodyPr/>
        <a:lstStyle/>
        <a:p>
          <a:endParaRPr lang="ru-RU"/>
        </a:p>
      </dgm:t>
    </dgm:pt>
    <dgm:pt modelId="{2A117792-52A9-4043-BD46-119F9AD8A05D}">
      <dgm:prSet phldrT="[Текст]"/>
      <dgm:spPr/>
      <dgm:t>
        <a:bodyPr/>
        <a:lstStyle/>
        <a:p>
          <a:r>
            <a:rPr lang="ru-RU" dirty="0"/>
            <a:t>регулирующая</a:t>
          </a:r>
        </a:p>
      </dgm:t>
    </dgm:pt>
    <dgm:pt modelId="{438EA263-D9B1-45D4-A54F-2E89786498D3}" type="parTrans" cxnId="{B775C846-A3EA-4B45-A56D-EC719D01F4DF}">
      <dgm:prSet/>
      <dgm:spPr/>
      <dgm:t>
        <a:bodyPr/>
        <a:lstStyle/>
        <a:p>
          <a:endParaRPr lang="ru-RU"/>
        </a:p>
      </dgm:t>
    </dgm:pt>
    <dgm:pt modelId="{822A19AF-EFB8-4D5A-8F52-F5CB1EA49C90}" type="sibTrans" cxnId="{B775C846-A3EA-4B45-A56D-EC719D01F4DF}">
      <dgm:prSet/>
      <dgm:spPr/>
      <dgm:t>
        <a:bodyPr/>
        <a:lstStyle/>
        <a:p>
          <a:endParaRPr lang="ru-RU"/>
        </a:p>
      </dgm:t>
    </dgm:pt>
    <dgm:pt modelId="{9D3FC4EA-2CFA-4925-9796-0A0DD6478FE7}" type="pres">
      <dgm:prSet presAssocID="{C3807557-4745-4F26-94A9-99227744BBB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3A4952A-7C51-4714-87F7-99F83576726E}" type="pres">
      <dgm:prSet presAssocID="{C3807557-4745-4F26-94A9-99227744BBB6}" presName="Name1" presStyleCnt="0"/>
      <dgm:spPr/>
    </dgm:pt>
    <dgm:pt modelId="{896A01C1-1EDA-4F9B-B9E3-10F909D3358C}" type="pres">
      <dgm:prSet presAssocID="{C3807557-4745-4F26-94A9-99227744BBB6}" presName="cycle" presStyleCnt="0"/>
      <dgm:spPr/>
    </dgm:pt>
    <dgm:pt modelId="{FD630C0A-0F20-496B-B106-3B56614A7EEB}" type="pres">
      <dgm:prSet presAssocID="{C3807557-4745-4F26-94A9-99227744BBB6}" presName="srcNode" presStyleLbl="node1" presStyleIdx="0" presStyleCnt="3"/>
      <dgm:spPr/>
    </dgm:pt>
    <dgm:pt modelId="{CC93CFB8-51D4-424B-AC80-7B88DEBD76CA}" type="pres">
      <dgm:prSet presAssocID="{C3807557-4745-4F26-94A9-99227744BBB6}" presName="conn" presStyleLbl="parChTrans1D2" presStyleIdx="0" presStyleCnt="1"/>
      <dgm:spPr/>
      <dgm:t>
        <a:bodyPr/>
        <a:lstStyle/>
        <a:p>
          <a:endParaRPr lang="ru-RU"/>
        </a:p>
      </dgm:t>
    </dgm:pt>
    <dgm:pt modelId="{CD45C107-37E1-440E-8C5C-076A3F2CC5EA}" type="pres">
      <dgm:prSet presAssocID="{C3807557-4745-4F26-94A9-99227744BBB6}" presName="extraNode" presStyleLbl="node1" presStyleIdx="0" presStyleCnt="3"/>
      <dgm:spPr/>
    </dgm:pt>
    <dgm:pt modelId="{8F078E67-E9BB-4F2B-894A-15CED9366D5F}" type="pres">
      <dgm:prSet presAssocID="{C3807557-4745-4F26-94A9-99227744BBB6}" presName="dstNode" presStyleLbl="node1" presStyleIdx="0" presStyleCnt="3"/>
      <dgm:spPr/>
    </dgm:pt>
    <dgm:pt modelId="{81ECB0F2-8668-49D8-B7B5-2B950888FCF1}" type="pres">
      <dgm:prSet presAssocID="{85AFEE4D-26AD-42AF-BD04-4D749082522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06D38-9351-46A7-BF03-F958433F7DBB}" type="pres">
      <dgm:prSet presAssocID="{85AFEE4D-26AD-42AF-BD04-4D7490825223}" presName="accent_1" presStyleCnt="0"/>
      <dgm:spPr/>
    </dgm:pt>
    <dgm:pt modelId="{3374FDC4-56F7-44F4-AEB2-2607678E30A8}" type="pres">
      <dgm:prSet presAssocID="{85AFEE4D-26AD-42AF-BD04-4D7490825223}" presName="accentRepeatNode" presStyleLbl="solidFgAcc1" presStyleIdx="0" presStyleCnt="3"/>
      <dgm:spPr/>
    </dgm:pt>
    <dgm:pt modelId="{853C6D5D-8385-49A9-B8D1-178E15B20E7D}" type="pres">
      <dgm:prSet presAssocID="{B77DE13C-DE41-4319-B1FF-38F7CD182BE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2DE65-611B-4356-9B53-186DDC61DAEE}" type="pres">
      <dgm:prSet presAssocID="{B77DE13C-DE41-4319-B1FF-38F7CD182BE8}" presName="accent_2" presStyleCnt="0"/>
      <dgm:spPr/>
    </dgm:pt>
    <dgm:pt modelId="{9B53E84A-B45E-4C12-A02B-B5C116866833}" type="pres">
      <dgm:prSet presAssocID="{B77DE13C-DE41-4319-B1FF-38F7CD182BE8}" presName="accentRepeatNode" presStyleLbl="solidFgAcc1" presStyleIdx="1" presStyleCnt="3"/>
      <dgm:spPr/>
    </dgm:pt>
    <dgm:pt modelId="{C0BA7540-7782-4CD1-8330-4C930D62610D}" type="pres">
      <dgm:prSet presAssocID="{2A117792-52A9-4043-BD46-119F9AD8A05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50E837-2119-44BD-B156-1E691C7B3462}" type="pres">
      <dgm:prSet presAssocID="{2A117792-52A9-4043-BD46-119F9AD8A05D}" presName="accent_3" presStyleCnt="0"/>
      <dgm:spPr/>
    </dgm:pt>
    <dgm:pt modelId="{199AA513-C803-44F6-9783-986F421855F8}" type="pres">
      <dgm:prSet presAssocID="{2A117792-52A9-4043-BD46-119F9AD8A05D}" presName="accentRepeatNode" presStyleLbl="solidFgAcc1" presStyleIdx="2" presStyleCnt="3"/>
      <dgm:spPr/>
    </dgm:pt>
  </dgm:ptLst>
  <dgm:cxnLst>
    <dgm:cxn modelId="{E2CF302C-E9C7-4E06-B486-FE0393D895D2}" type="presOf" srcId="{C3807557-4745-4F26-94A9-99227744BBB6}" destId="{9D3FC4EA-2CFA-4925-9796-0A0DD6478FE7}" srcOrd="0" destOrd="0" presId="urn:microsoft.com/office/officeart/2008/layout/VerticalCurvedList"/>
    <dgm:cxn modelId="{6F9DA26F-659A-4510-A765-63B9A5DEDF6D}" type="presOf" srcId="{85AFEE4D-26AD-42AF-BD04-4D7490825223}" destId="{81ECB0F2-8668-49D8-B7B5-2B950888FCF1}" srcOrd="0" destOrd="0" presId="urn:microsoft.com/office/officeart/2008/layout/VerticalCurvedList"/>
    <dgm:cxn modelId="{123145B2-E697-4EB0-AE19-FBD1DC16F1DA}" srcId="{C3807557-4745-4F26-94A9-99227744BBB6}" destId="{85AFEE4D-26AD-42AF-BD04-4D7490825223}" srcOrd="0" destOrd="0" parTransId="{83F0168B-7F30-4335-BF35-E0A0FCC630AA}" sibTransId="{1288DDF2-89FD-4B5F-8AA2-17A45EF5BA8D}"/>
    <dgm:cxn modelId="{B775C846-A3EA-4B45-A56D-EC719D01F4DF}" srcId="{C3807557-4745-4F26-94A9-99227744BBB6}" destId="{2A117792-52A9-4043-BD46-119F9AD8A05D}" srcOrd="2" destOrd="0" parTransId="{438EA263-D9B1-45D4-A54F-2E89786498D3}" sibTransId="{822A19AF-EFB8-4D5A-8F52-F5CB1EA49C90}"/>
    <dgm:cxn modelId="{879C2617-FD08-45C6-ACF0-9909208F1A31}" type="presOf" srcId="{2A117792-52A9-4043-BD46-119F9AD8A05D}" destId="{C0BA7540-7782-4CD1-8330-4C930D62610D}" srcOrd="0" destOrd="0" presId="urn:microsoft.com/office/officeart/2008/layout/VerticalCurvedList"/>
    <dgm:cxn modelId="{D9942826-797A-4B54-BF95-DF393A923E69}" type="presOf" srcId="{1288DDF2-89FD-4B5F-8AA2-17A45EF5BA8D}" destId="{CC93CFB8-51D4-424B-AC80-7B88DEBD76CA}" srcOrd="0" destOrd="0" presId="urn:microsoft.com/office/officeart/2008/layout/VerticalCurvedList"/>
    <dgm:cxn modelId="{0D5BA3DA-C27B-4877-852B-ACCA3CD3FFF7}" srcId="{C3807557-4745-4F26-94A9-99227744BBB6}" destId="{B77DE13C-DE41-4319-B1FF-38F7CD182BE8}" srcOrd="1" destOrd="0" parTransId="{E7E4A371-7763-4211-AC58-87B9014BACA5}" sibTransId="{A28A51C5-516C-470A-9E88-8E9EB15EE84D}"/>
    <dgm:cxn modelId="{D2B299B4-F3A4-466E-841C-C09D103C490C}" type="presOf" srcId="{B77DE13C-DE41-4319-B1FF-38F7CD182BE8}" destId="{853C6D5D-8385-49A9-B8D1-178E15B20E7D}" srcOrd="0" destOrd="0" presId="urn:microsoft.com/office/officeart/2008/layout/VerticalCurvedList"/>
    <dgm:cxn modelId="{1596D367-F319-4F43-869C-106DF70E98E1}" type="presParOf" srcId="{9D3FC4EA-2CFA-4925-9796-0A0DD6478FE7}" destId="{B3A4952A-7C51-4714-87F7-99F83576726E}" srcOrd="0" destOrd="0" presId="urn:microsoft.com/office/officeart/2008/layout/VerticalCurvedList"/>
    <dgm:cxn modelId="{AFB94763-7B83-4C69-9589-FE1489109A50}" type="presParOf" srcId="{B3A4952A-7C51-4714-87F7-99F83576726E}" destId="{896A01C1-1EDA-4F9B-B9E3-10F909D3358C}" srcOrd="0" destOrd="0" presId="urn:microsoft.com/office/officeart/2008/layout/VerticalCurvedList"/>
    <dgm:cxn modelId="{146AAF23-106D-4317-8984-1E45499C4F9C}" type="presParOf" srcId="{896A01C1-1EDA-4F9B-B9E3-10F909D3358C}" destId="{FD630C0A-0F20-496B-B106-3B56614A7EEB}" srcOrd="0" destOrd="0" presId="urn:microsoft.com/office/officeart/2008/layout/VerticalCurvedList"/>
    <dgm:cxn modelId="{B176EB03-A359-44B2-BFD6-A981B7F37CF4}" type="presParOf" srcId="{896A01C1-1EDA-4F9B-B9E3-10F909D3358C}" destId="{CC93CFB8-51D4-424B-AC80-7B88DEBD76CA}" srcOrd="1" destOrd="0" presId="urn:microsoft.com/office/officeart/2008/layout/VerticalCurvedList"/>
    <dgm:cxn modelId="{0F63ADEB-41F0-4D70-BBDC-7B5D0C6B178E}" type="presParOf" srcId="{896A01C1-1EDA-4F9B-B9E3-10F909D3358C}" destId="{CD45C107-37E1-440E-8C5C-076A3F2CC5EA}" srcOrd="2" destOrd="0" presId="urn:microsoft.com/office/officeart/2008/layout/VerticalCurvedList"/>
    <dgm:cxn modelId="{5657BBA2-E9DB-47C8-B978-F489FF6B7B1A}" type="presParOf" srcId="{896A01C1-1EDA-4F9B-B9E3-10F909D3358C}" destId="{8F078E67-E9BB-4F2B-894A-15CED9366D5F}" srcOrd="3" destOrd="0" presId="urn:microsoft.com/office/officeart/2008/layout/VerticalCurvedList"/>
    <dgm:cxn modelId="{D191EEFD-4B22-4458-8605-560E41C013BE}" type="presParOf" srcId="{B3A4952A-7C51-4714-87F7-99F83576726E}" destId="{81ECB0F2-8668-49D8-B7B5-2B950888FCF1}" srcOrd="1" destOrd="0" presId="urn:microsoft.com/office/officeart/2008/layout/VerticalCurvedList"/>
    <dgm:cxn modelId="{6E6B5491-2543-4C64-ADD6-25F41AF1262C}" type="presParOf" srcId="{B3A4952A-7C51-4714-87F7-99F83576726E}" destId="{19306D38-9351-46A7-BF03-F958433F7DBB}" srcOrd="2" destOrd="0" presId="urn:microsoft.com/office/officeart/2008/layout/VerticalCurvedList"/>
    <dgm:cxn modelId="{E7147EA7-73DF-4168-8DC9-0DDFBDA2698A}" type="presParOf" srcId="{19306D38-9351-46A7-BF03-F958433F7DBB}" destId="{3374FDC4-56F7-44F4-AEB2-2607678E30A8}" srcOrd="0" destOrd="0" presId="urn:microsoft.com/office/officeart/2008/layout/VerticalCurvedList"/>
    <dgm:cxn modelId="{71EEAE04-5C4A-4D3A-9549-1A3F6B330DD7}" type="presParOf" srcId="{B3A4952A-7C51-4714-87F7-99F83576726E}" destId="{853C6D5D-8385-49A9-B8D1-178E15B20E7D}" srcOrd="3" destOrd="0" presId="urn:microsoft.com/office/officeart/2008/layout/VerticalCurvedList"/>
    <dgm:cxn modelId="{86FE25C3-EAAB-4D78-8E77-D91ABD8FA7B5}" type="presParOf" srcId="{B3A4952A-7C51-4714-87F7-99F83576726E}" destId="{B162DE65-611B-4356-9B53-186DDC61DAEE}" srcOrd="4" destOrd="0" presId="urn:microsoft.com/office/officeart/2008/layout/VerticalCurvedList"/>
    <dgm:cxn modelId="{44D3CD02-FE7F-49F9-956E-D2943DD38695}" type="presParOf" srcId="{B162DE65-611B-4356-9B53-186DDC61DAEE}" destId="{9B53E84A-B45E-4C12-A02B-B5C116866833}" srcOrd="0" destOrd="0" presId="urn:microsoft.com/office/officeart/2008/layout/VerticalCurvedList"/>
    <dgm:cxn modelId="{A8024E75-EB65-400E-A66E-47D180F7D361}" type="presParOf" srcId="{B3A4952A-7C51-4714-87F7-99F83576726E}" destId="{C0BA7540-7782-4CD1-8330-4C930D62610D}" srcOrd="5" destOrd="0" presId="urn:microsoft.com/office/officeart/2008/layout/VerticalCurvedList"/>
    <dgm:cxn modelId="{1A925F93-4A44-469C-95D7-0074BD6BFE4B}" type="presParOf" srcId="{B3A4952A-7C51-4714-87F7-99F83576726E}" destId="{0A50E837-2119-44BD-B156-1E691C7B3462}" srcOrd="6" destOrd="0" presId="urn:microsoft.com/office/officeart/2008/layout/VerticalCurvedList"/>
    <dgm:cxn modelId="{ED1C700F-4984-4A7E-A2EF-A7F77B845640}" type="presParOf" srcId="{0A50E837-2119-44BD-B156-1E691C7B3462}" destId="{199AA513-C803-44F6-9783-986F421855F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E5CA-C88C-4BDE-995A-8A29C1B40427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5204-80B0-4E51-9AF6-60A6B9692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201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E5CA-C88C-4BDE-995A-8A29C1B40427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5204-80B0-4E51-9AF6-60A6B9692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6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E5CA-C88C-4BDE-995A-8A29C1B40427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5204-80B0-4E51-9AF6-60A6B9692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73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E5CA-C88C-4BDE-995A-8A29C1B40427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5204-80B0-4E51-9AF6-60A6B9692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44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E5CA-C88C-4BDE-995A-8A29C1B40427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5204-80B0-4E51-9AF6-60A6B9692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62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E5CA-C88C-4BDE-995A-8A29C1B40427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5204-80B0-4E51-9AF6-60A6B9692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91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E5CA-C88C-4BDE-995A-8A29C1B40427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5204-80B0-4E51-9AF6-60A6B96923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1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E5CA-C88C-4BDE-995A-8A29C1B40427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5204-80B0-4E51-9AF6-60A6B9692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24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E5CA-C88C-4BDE-995A-8A29C1B40427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5204-80B0-4E51-9AF6-60A6B9692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76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E5CA-C88C-4BDE-995A-8A29C1B40427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5204-80B0-4E51-9AF6-60A6B9692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40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EE5E5CA-C88C-4BDE-995A-8A29C1B40427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5204-80B0-4E51-9AF6-60A6B9692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17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EE5E5CA-C88C-4BDE-995A-8A29C1B40427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DBC5204-80B0-4E51-9AF6-60A6B96923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98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2C4D7D-A686-4268-92E0-51BCE3CE2F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Налоговая система </a:t>
            </a:r>
            <a:r>
              <a:rPr lang="ru-RU" dirty="0" err="1"/>
              <a:t>рф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C2933BF-B1FB-4F95-B7FA-85BECEC270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Шкала налогообложения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13460" y="2301240"/>
            <a:ext cx="10165080" cy="74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Шкала налогообложения</a:t>
            </a:r>
            <a:r>
              <a:rPr lang="ru-RU" dirty="0" smtClean="0"/>
              <a:t> — система ставок налога, устанавливаемых для налога. Выделяют плоскую, прогрессивную и регрессивную </a:t>
            </a:r>
            <a:r>
              <a:rPr lang="ru-RU" b="1" dirty="0" smtClean="0"/>
              <a:t>шкалу налогообложения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3124200"/>
            <a:ext cx="3550920" cy="32766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/>
              <a:t>Плоская</a:t>
            </a:r>
          </a:p>
          <a:p>
            <a:pPr algn="just"/>
            <a:r>
              <a:rPr lang="ru-RU" sz="2400" dirty="0" smtClean="0"/>
              <a:t>При </a:t>
            </a:r>
            <a:r>
              <a:rPr lang="ru-RU" sz="2400" b="1" dirty="0" smtClean="0"/>
              <a:t>плоской шкале налогообложения</a:t>
            </a:r>
            <a:r>
              <a:rPr lang="ru-RU" sz="2400" dirty="0" smtClean="0"/>
              <a:t> устанавливается ставка налога, которая не зависит от величины налоговой базы (например, 10% от налоговой базы).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20540" y="3108960"/>
            <a:ext cx="3550920" cy="309372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Прогрессивная</a:t>
            </a:r>
            <a:br>
              <a:rPr lang="ru-RU" sz="2000" dirty="0" smtClean="0"/>
            </a:br>
            <a:r>
              <a:rPr lang="ru-RU" sz="2000" dirty="0" smtClean="0"/>
              <a:t>  При </a:t>
            </a:r>
            <a:r>
              <a:rPr lang="ru-RU" sz="2000" b="1" dirty="0" smtClean="0"/>
              <a:t>прогрессивной шкале налогообложения</a:t>
            </a:r>
            <a:r>
              <a:rPr lang="ru-RU" sz="2000" dirty="0" smtClean="0"/>
              <a:t> устанавливаются несколько налоговых ставок, в зависимости от суммы налоговой базы. Причем для </a:t>
            </a:r>
            <a:r>
              <a:rPr lang="ru-RU" sz="2000" dirty="0" err="1" smtClean="0"/>
              <a:t>бо́льшей</a:t>
            </a:r>
            <a:r>
              <a:rPr lang="ru-RU" sz="2000" dirty="0" smtClean="0"/>
              <a:t> суммы налоговой базы устанавливается </a:t>
            </a:r>
            <a:r>
              <a:rPr lang="ru-RU" sz="2000" dirty="0" err="1" smtClean="0"/>
              <a:t>бо́льшая</a:t>
            </a:r>
            <a:r>
              <a:rPr lang="ru-RU" sz="2000" dirty="0" smtClean="0"/>
              <a:t> ставка налога.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27720" y="3093720"/>
            <a:ext cx="3550920" cy="309372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Регрессивная</a:t>
            </a:r>
          </a:p>
          <a:p>
            <a:pPr algn="just"/>
            <a:r>
              <a:rPr lang="ru-RU" sz="2000" dirty="0" smtClean="0"/>
              <a:t>При </a:t>
            </a:r>
            <a:r>
              <a:rPr lang="ru-RU" sz="2000" b="1" dirty="0" smtClean="0"/>
              <a:t>регрессивной шкале налогообложения</a:t>
            </a:r>
            <a:r>
              <a:rPr lang="ru-RU" sz="2000" dirty="0" smtClean="0"/>
              <a:t> устанавливаются несколько налоговых ставок, в зависимости от суммы налоговой базы. Причем для </a:t>
            </a:r>
            <a:r>
              <a:rPr lang="ru-RU" sz="2000" dirty="0" err="1" smtClean="0"/>
              <a:t>бо́льшей</a:t>
            </a:r>
            <a:r>
              <a:rPr lang="ru-RU" sz="2000" dirty="0" smtClean="0"/>
              <a:t> суммы налоговой базы устанавливается меньшая ставка налога.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880DCA-CAA5-4EEE-B415-A343F231A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34772"/>
            <a:ext cx="7729728" cy="1188720"/>
          </a:xfrm>
        </p:spPr>
        <p:txBody>
          <a:bodyPr/>
          <a:lstStyle/>
          <a:p>
            <a:r>
              <a:rPr lang="ru-RU" dirty="0"/>
              <a:t>Проверим себя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90868550-3C27-44D1-BB52-FB2833F4FD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282475"/>
              </p:ext>
            </p:extLst>
          </p:nvPr>
        </p:nvGraphicFramePr>
        <p:xfrm>
          <a:off x="1750060" y="1918494"/>
          <a:ext cx="8691880" cy="3942080"/>
        </p:xfrm>
        <a:graphic>
          <a:graphicData uri="http://schemas.openxmlformats.org/drawingml/2006/table">
            <a:tbl>
              <a:tblPr/>
              <a:tblGrid>
                <a:gridCol w="4085184">
                  <a:extLst>
                    <a:ext uri="{9D8B030D-6E8A-4147-A177-3AD203B41FA5}">
                      <a16:colId xmlns:a16="http://schemas.microsoft.com/office/drawing/2014/main" xmlns="" val="2660321909"/>
                    </a:ext>
                  </a:extLst>
                </a:gridCol>
                <a:gridCol w="521512">
                  <a:extLst>
                    <a:ext uri="{9D8B030D-6E8A-4147-A177-3AD203B41FA5}">
                      <a16:colId xmlns:a16="http://schemas.microsoft.com/office/drawing/2014/main" xmlns="" val="3780797671"/>
                    </a:ext>
                  </a:extLst>
                </a:gridCol>
                <a:gridCol w="4085184">
                  <a:extLst>
                    <a:ext uri="{9D8B030D-6E8A-4147-A177-3AD203B41FA5}">
                      <a16:colId xmlns:a16="http://schemas.microsoft.com/office/drawing/2014/main" xmlns="" val="2688175847"/>
                    </a:ext>
                  </a:extLst>
                </a:gridCol>
              </a:tblGrid>
              <a:tr h="698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</a:rPr>
                        <a:t>ПРИМЕРЫ</a:t>
                      </a:r>
                    </a:p>
                  </a:txBody>
                  <a:tcPr marL="25400" marR="254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</a:rPr>
                        <a:t> </a:t>
                      </a:r>
                    </a:p>
                  </a:txBody>
                  <a:tcPr marL="25400" marR="254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ВИДЫ 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</a:rPr>
                        <a:t>НАЛОГОВ И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СБОРОВ В РФ</a:t>
                      </a:r>
                    </a:p>
                  </a:txBody>
                  <a:tcPr marL="25400" marR="254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8759076"/>
                  </a:ext>
                </a:extLst>
              </a:tr>
              <a:tr h="1895829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А) транспортный налог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Б) налог на добавленную стоимость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В) государственная пошлина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Г) земельный налог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Д) торговый сбор</a:t>
                      </a:r>
                    </a:p>
                  </a:txBody>
                  <a:tcPr marL="25400" marR="25400" marT="25400" marB="25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</a:rPr>
                        <a:t> </a:t>
                      </a:r>
                    </a:p>
                  </a:txBody>
                  <a:tcPr marL="25400" marR="254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1) местные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2) федеральные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3) региональные</a:t>
                      </a:r>
                    </a:p>
                  </a:txBody>
                  <a:tcPr marL="25400" marR="25400" marT="25400" marB="25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0070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23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F537E8-4A2E-49C2-A165-2F67BA8C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Проверим себя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D6456A5-248D-4474-88EE-C10E75B6F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040" y="2638044"/>
            <a:ext cx="10373360" cy="389483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Выберите верные суждения о налогах и запишите цифры, под которыми они указаны.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1) К федеральным налогам и сборам в РФ относят водный налог, сборы за пользование объектами животного мира.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2) При пропорциональной системе налогообложения ставки налога увеличиваются при возрастании размера объекта налогообложения.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3) Фискальная функция налогов проявляется в наполнении государственного бюджета.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4) К прямым налогам относят налог на добавленную стоимость.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5) Налоги – обязательные платежи физических и юридических лиц государству в порядке и на условиях, определённых законодательством.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87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901B11-A839-4825-BFA6-1309500DC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Проверим себя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9C10F0F-C9C0-46C8-A5EE-8C0599AFC0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300858"/>
              </p:ext>
            </p:extLst>
          </p:nvPr>
        </p:nvGraphicFramePr>
        <p:xfrm>
          <a:off x="1605281" y="2631440"/>
          <a:ext cx="8971281" cy="3671252"/>
        </p:xfrm>
        <a:graphic>
          <a:graphicData uri="http://schemas.openxmlformats.org/drawingml/2006/table">
            <a:tbl>
              <a:tblPr/>
              <a:tblGrid>
                <a:gridCol w="4216502">
                  <a:extLst>
                    <a:ext uri="{9D8B030D-6E8A-4147-A177-3AD203B41FA5}">
                      <a16:colId xmlns:a16="http://schemas.microsoft.com/office/drawing/2014/main" xmlns="" val="3735541003"/>
                    </a:ext>
                  </a:extLst>
                </a:gridCol>
                <a:gridCol w="538277">
                  <a:extLst>
                    <a:ext uri="{9D8B030D-6E8A-4147-A177-3AD203B41FA5}">
                      <a16:colId xmlns:a16="http://schemas.microsoft.com/office/drawing/2014/main" xmlns="" val="3659251046"/>
                    </a:ext>
                  </a:extLst>
                </a:gridCol>
                <a:gridCol w="4216502">
                  <a:extLst>
                    <a:ext uri="{9D8B030D-6E8A-4147-A177-3AD203B41FA5}">
                      <a16:colId xmlns:a16="http://schemas.microsoft.com/office/drawing/2014/main" xmlns="" val="872936490"/>
                    </a:ext>
                  </a:extLst>
                </a:gridCol>
              </a:tblGrid>
              <a:tr h="582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</a:rPr>
                        <a:t>ПРИМЕР</a:t>
                      </a:r>
                    </a:p>
                  </a:txBody>
                  <a:tcPr marL="25400" marR="254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</a:rPr>
                        <a:t> </a:t>
                      </a:r>
                    </a:p>
                  </a:txBody>
                  <a:tcPr marL="25400" marR="254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</a:rPr>
                        <a:t>ВИД НАЛОГА</a:t>
                      </a:r>
                    </a:p>
                  </a:txBody>
                  <a:tcPr marL="25400" marR="254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4423567"/>
                  </a:ext>
                </a:extLst>
              </a:tr>
              <a:tr h="3089250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А) налог на имущество физических лиц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Б) земельный налог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В) налог на доходы физических лиц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Г) водный налог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Д) транспортный налог</a:t>
                      </a:r>
                    </a:p>
                  </a:txBody>
                  <a:tcPr marL="25400" marR="25400" marT="25400" marB="25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</a:rPr>
                        <a:t> </a:t>
                      </a:r>
                    </a:p>
                  </a:txBody>
                  <a:tcPr marL="25400" marR="254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1) местный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2) региональный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3) федеральный</a:t>
                      </a:r>
                    </a:p>
                  </a:txBody>
                  <a:tcPr marL="25400" marR="25400" marT="25400" marB="25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9419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41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2ECA87-9BDD-44EB-8094-E0DA68FFC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Проверим себя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338B18BD-F509-463B-9049-A43AFF99D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026636"/>
              </p:ext>
            </p:extLst>
          </p:nvPr>
        </p:nvGraphicFramePr>
        <p:xfrm>
          <a:off x="2054859" y="2275840"/>
          <a:ext cx="8082281" cy="4500880"/>
        </p:xfrm>
        <a:graphic>
          <a:graphicData uri="http://schemas.openxmlformats.org/drawingml/2006/table">
            <a:tbl>
              <a:tblPr/>
              <a:tblGrid>
                <a:gridCol w="3798672">
                  <a:extLst>
                    <a:ext uri="{9D8B030D-6E8A-4147-A177-3AD203B41FA5}">
                      <a16:colId xmlns:a16="http://schemas.microsoft.com/office/drawing/2014/main" xmlns="" val="3113424195"/>
                    </a:ext>
                  </a:extLst>
                </a:gridCol>
                <a:gridCol w="484937">
                  <a:extLst>
                    <a:ext uri="{9D8B030D-6E8A-4147-A177-3AD203B41FA5}">
                      <a16:colId xmlns:a16="http://schemas.microsoft.com/office/drawing/2014/main" xmlns="" val="3131950473"/>
                    </a:ext>
                  </a:extLst>
                </a:gridCol>
                <a:gridCol w="3798672">
                  <a:extLst>
                    <a:ext uri="{9D8B030D-6E8A-4147-A177-3AD203B41FA5}">
                      <a16:colId xmlns:a16="http://schemas.microsoft.com/office/drawing/2014/main" xmlns="" val="1275456424"/>
                    </a:ext>
                  </a:extLst>
                </a:gridCol>
              </a:tblGrid>
              <a:tr h="6924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</a:rPr>
                        <a:t>ПРИМЕР</a:t>
                      </a:r>
                    </a:p>
                  </a:txBody>
                  <a:tcPr marL="25400" marR="254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</a:rPr>
                        <a:t> </a:t>
                      </a:r>
                    </a:p>
                  </a:txBody>
                  <a:tcPr marL="25400" marR="254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</a:rPr>
                        <a:t>ВИД НАЛОГА</a:t>
                      </a:r>
                    </a:p>
                  </a:txBody>
                  <a:tcPr marL="25400" marR="254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8035766"/>
                  </a:ext>
                </a:extLst>
              </a:tr>
              <a:tr h="3808437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А) налог на добавленную стоимость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Б) налог на прибыль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В) налог на имущество физических лиц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Г) земельный налог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Д) акцизы</a:t>
                      </a:r>
                    </a:p>
                  </a:txBody>
                  <a:tcPr marL="25400" marR="25400" marT="25400" marB="25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</a:rPr>
                        <a:t> </a:t>
                      </a:r>
                    </a:p>
                  </a:txBody>
                  <a:tcPr marL="25400" marR="25400" marT="25400" marB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1) прямые налоги</a:t>
                      </a:r>
                    </a:p>
                    <a:p>
                      <a:pPr algn="l" fontAlgn="t"/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</a:rPr>
                        <a:t>2) косвенные налоги</a:t>
                      </a:r>
                    </a:p>
                  </a:txBody>
                  <a:tcPr marL="25400" marR="25400" marT="25400" marB="25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4197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38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329100-1D65-4B3C-9CDA-75E9DB81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Сбор налогов – приоритет государства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C24E4CD-E08A-4969-AE03-579F36307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0426551-9CCB-4944-AF6A-D2E0262EE55D}"/>
              </a:ext>
            </a:extLst>
          </p:cNvPr>
          <p:cNvSpPr/>
          <p:nvPr/>
        </p:nvSpPr>
        <p:spPr>
          <a:xfrm>
            <a:off x="1574800" y="2438400"/>
            <a:ext cx="918464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Исключительное право сбора налогов — один из неотъемлемых признаков государства</a:t>
            </a:r>
            <a:r>
              <a:rPr lang="ru-RU" dirty="0"/>
              <a:t>.</a:t>
            </a:r>
          </a:p>
        </p:txBody>
      </p:sp>
      <p:pic>
        <p:nvPicPr>
          <p:cNvPr id="1026" name="Picture 2" descr="Налоги: теория и практика">
            <a:extLst>
              <a:ext uri="{FF2B5EF4-FFF2-40B4-BE49-F238E27FC236}">
                <a16:creationId xmlns:a16="http://schemas.microsoft.com/office/drawing/2014/main" xmlns="" id="{EFD52057-79DB-457B-8CF2-91DD7A402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960" y="3628644"/>
            <a:ext cx="3101983" cy="310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393A957-9FB3-456A-BA4E-1A4A8831A5C5}"/>
              </a:ext>
            </a:extLst>
          </p:cNvPr>
          <p:cNvSpPr/>
          <p:nvPr/>
        </p:nvSpPr>
        <p:spPr>
          <a:xfrm>
            <a:off x="1574800" y="3820160"/>
            <a:ext cx="6014720" cy="290576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Налоги — обязательные платежи физических и юридических лиц государству в порядке и на условиях, определённых законодательством.</a:t>
            </a:r>
          </a:p>
        </p:txBody>
      </p:sp>
    </p:spTree>
    <p:extLst>
      <p:ext uri="{BB962C8B-B14F-4D97-AF65-F5344CB8AC3E}">
        <p14:creationId xmlns:p14="http://schemas.microsoft.com/office/powerpoint/2010/main" val="358563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674133-620B-4BE8-A292-4F15CC15F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налогообложение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36442D-7A1C-46D1-A265-CD63FD750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305324B-FC79-4879-8FE3-0F1293865548}"/>
              </a:ext>
            </a:extLst>
          </p:cNvPr>
          <p:cNvSpPr/>
          <p:nvPr/>
        </p:nvSpPr>
        <p:spPr>
          <a:xfrm>
            <a:off x="436880" y="2438400"/>
            <a:ext cx="5659120" cy="420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u="sng" dirty="0"/>
              <a:t>Налогообложение</a:t>
            </a:r>
            <a:r>
              <a:rPr lang="ru-RU" sz="3200" dirty="0"/>
              <a:t> — определённый законодательством страны механизм изъятия части доходов граждан и организаций в пользу государства для оплаты расходов органов власти и местного самоуправления. </a:t>
            </a:r>
          </a:p>
        </p:txBody>
      </p:sp>
      <p:pic>
        <p:nvPicPr>
          <p:cNvPr id="2050" name="Picture 2" descr="Как будем платить налоги в 2020 году?">
            <a:extLst>
              <a:ext uri="{FF2B5EF4-FFF2-40B4-BE49-F238E27FC236}">
                <a16:creationId xmlns:a16="http://schemas.microsoft.com/office/drawing/2014/main" xmlns="" id="{8CDD09FC-BBF2-43D2-A612-131C841FB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38400"/>
            <a:ext cx="6064250" cy="420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26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0131CD-FA8B-4EF7-B106-022DEB2D8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налогов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BD0B719D-3ACF-4659-8108-03937A783D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49031"/>
              </p:ext>
            </p:extLst>
          </p:nvPr>
        </p:nvGraphicFramePr>
        <p:xfrm>
          <a:off x="213360" y="2848292"/>
          <a:ext cx="5674042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69368C6-6C88-4687-814F-455BB457C9A3}"/>
              </a:ext>
            </a:extLst>
          </p:cNvPr>
          <p:cNvSpPr/>
          <p:nvPr/>
        </p:nvSpPr>
        <p:spPr>
          <a:xfrm>
            <a:off x="6675120" y="2311400"/>
            <a:ext cx="5232400" cy="13919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Наполнение государственного </a:t>
            </a:r>
            <a:r>
              <a:rPr lang="ru-RU" sz="2800" dirty="0" smtClean="0"/>
              <a:t>бюджета </a:t>
            </a:r>
            <a:r>
              <a:rPr lang="ru-RU" sz="2800" dirty="0"/>
              <a:t>и финансирование расходов государства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264D368-6CE6-416A-9A59-6DC836E07FD0}"/>
              </a:ext>
            </a:extLst>
          </p:cNvPr>
          <p:cNvSpPr/>
          <p:nvPr/>
        </p:nvSpPr>
        <p:spPr>
          <a:xfrm>
            <a:off x="6675120" y="3703320"/>
            <a:ext cx="5232400" cy="13919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За счёт частичного перераспределения средств, </a:t>
            </a:r>
            <a:r>
              <a:rPr lang="ru-RU" sz="2000" dirty="0" smtClean="0"/>
              <a:t>собранных </a:t>
            </a:r>
            <a:r>
              <a:rPr lang="ru-RU" sz="2000" dirty="0"/>
              <a:t>в качестве налогов, происходит </a:t>
            </a:r>
            <a:r>
              <a:rPr lang="ru-RU" sz="2000" dirty="0" smtClean="0"/>
              <a:t>некоторое сглаживание </a:t>
            </a:r>
            <a:r>
              <a:rPr lang="ru-RU" sz="2000" dirty="0"/>
              <a:t>социального неравенства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9C6824A-6324-4D70-8E1F-C81719E0054C}"/>
              </a:ext>
            </a:extLst>
          </p:cNvPr>
          <p:cNvSpPr/>
          <p:nvPr/>
        </p:nvSpPr>
        <p:spPr>
          <a:xfrm>
            <a:off x="6675120" y="5095240"/>
            <a:ext cx="5232400" cy="15392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Влияние на структурные изменения экономики, развития внешнеэкономических связей, потребления и др.</a:t>
            </a:r>
          </a:p>
        </p:txBody>
      </p:sp>
    </p:spTree>
    <p:extLst>
      <p:ext uri="{BB962C8B-B14F-4D97-AF65-F5344CB8AC3E}">
        <p14:creationId xmlns:p14="http://schemas.microsoft.com/office/powerpoint/2010/main" val="55959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CD75FB-1DC8-4024-90C6-9611C7529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21412"/>
            <a:ext cx="7729728" cy="1188720"/>
          </a:xfrm>
        </p:spPr>
        <p:txBody>
          <a:bodyPr/>
          <a:lstStyle/>
          <a:p>
            <a:r>
              <a:rPr lang="ru-RU" dirty="0"/>
              <a:t>Структура налога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5532E312-6C20-4E0E-B617-3D7C943125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082" y="1431544"/>
            <a:ext cx="9082353" cy="5426456"/>
          </a:xfrm>
        </p:spPr>
      </p:pic>
    </p:spTree>
    <p:extLst>
      <p:ext uri="{BB962C8B-B14F-4D97-AF65-F5344CB8AC3E}">
        <p14:creationId xmlns:p14="http://schemas.microsoft.com/office/powerpoint/2010/main" val="393166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3F2AAD-78C0-4AF7-A745-736953AD5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Налоговый кодекс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E27374-23EE-4F9E-9549-C71509F79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7A6BDC0-64A0-4BA3-952B-C76515A9A375}"/>
              </a:ext>
            </a:extLst>
          </p:cNvPr>
          <p:cNvSpPr/>
          <p:nvPr/>
        </p:nvSpPr>
        <p:spPr>
          <a:xfrm>
            <a:off x="1209040" y="2458720"/>
            <a:ext cx="9692640" cy="166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Совокупность взимаемых в стране налогов, правил их уплаты и налоговых органов называют налоговой системой. В России основы налоговой системы закреплены </a:t>
            </a:r>
            <a:r>
              <a:rPr lang="ru-RU" sz="2400" b="1" u="sng" dirty="0"/>
              <a:t>Налоговым кодексом РФ.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B99B054-F136-416F-83D3-22F62DBB070F}"/>
              </a:ext>
            </a:extLst>
          </p:cNvPr>
          <p:cNvSpPr/>
          <p:nvPr/>
        </p:nvSpPr>
        <p:spPr>
          <a:xfrm>
            <a:off x="1209040" y="4358640"/>
            <a:ext cx="9692640" cy="221488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При уплате многих налогов закон предусматривает льготы для различных групп налогоплательщиков (например, при уплате налога на доходы физических лиц). Систематический поиск и использование налогоплательщиком налоговых льгот называют </a:t>
            </a:r>
            <a:r>
              <a:rPr lang="ru-RU" sz="2800" b="1" u="sng" dirty="0"/>
              <a:t>налоговым планированием.</a:t>
            </a:r>
          </a:p>
        </p:txBody>
      </p:sp>
    </p:spTree>
    <p:extLst>
      <p:ext uri="{BB962C8B-B14F-4D97-AF65-F5344CB8AC3E}">
        <p14:creationId xmlns:p14="http://schemas.microsoft.com/office/powerpoint/2010/main" val="5360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3CA0AE-EFC0-41B6-9357-30DE95116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принципы налогообложения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E17DC8-D57D-45F7-BF4C-A3A4191BC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896" y="2805684"/>
            <a:ext cx="5510784" cy="310198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налог должен быть установлен законом и обязателен к уплате; </a:t>
            </a:r>
          </a:p>
          <a:p>
            <a:r>
              <a:rPr lang="ru-RU" sz="2800" dirty="0"/>
              <a:t> налог должен быть справедливым с точки зрения общества; </a:t>
            </a:r>
          </a:p>
          <a:p>
            <a:r>
              <a:rPr lang="ru-RU" sz="2800" dirty="0"/>
              <a:t> расчёт и процедура уплат налогов должна быть понятна и удобна для налогоплательщиков. </a:t>
            </a:r>
          </a:p>
        </p:txBody>
      </p:sp>
      <p:pic>
        <p:nvPicPr>
          <p:cNvPr id="9218" name="Picture 2" descr="Налогообложение интернет-магазина. НПД, ОСНО, УСН - что выбрать | Oborot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4969" y="2544763"/>
            <a:ext cx="5075396" cy="33835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224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FF8C15-63F4-40F6-8968-F411A1E10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83328"/>
            <a:ext cx="7729728" cy="1188720"/>
          </a:xfrm>
        </p:spPr>
        <p:txBody>
          <a:bodyPr/>
          <a:lstStyle/>
          <a:p>
            <a:r>
              <a:rPr lang="ru-RU" dirty="0"/>
              <a:t>Виды налогов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E87790-54DE-490E-956D-C726FEF3B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F21F41C-758F-4EB0-8DF8-40C5B31899D9}"/>
              </a:ext>
            </a:extLst>
          </p:cNvPr>
          <p:cNvSpPr/>
          <p:nvPr/>
        </p:nvSpPr>
        <p:spPr>
          <a:xfrm>
            <a:off x="711200" y="2255147"/>
            <a:ext cx="5303520" cy="348488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/>
              <a:t>По характеру ставок: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2400" dirty="0"/>
              <a:t>регрессивные (ставки снижаются при возрастании объект налога);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2400" dirty="0"/>
              <a:t>&gt; пропорциональные (ставки не зависят от величин объекта налога);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2400" dirty="0"/>
              <a:t>&gt; прогрессивные (ставки увеличиваются при возрастании объекта налога)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790395F-1656-46AD-9DFB-0E05DA354708}"/>
              </a:ext>
            </a:extLst>
          </p:cNvPr>
          <p:cNvSpPr/>
          <p:nvPr/>
        </p:nvSpPr>
        <p:spPr>
          <a:xfrm>
            <a:off x="6177280" y="2255520"/>
            <a:ext cx="5151120" cy="348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/>
              <a:t>По методу взимания: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2400" dirty="0"/>
              <a:t>прямые (налог на прибыль организаций, налог на доход физических лиц, налог на наследство, земельный, охотничий и др.);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2400" dirty="0"/>
              <a:t>&gt; косвенные (налог на добавленную стоимость, акцизы, таможенные пошлин и сбор и др.) </a:t>
            </a:r>
          </a:p>
        </p:txBody>
      </p:sp>
    </p:spTree>
    <p:extLst>
      <p:ext uri="{BB962C8B-B14F-4D97-AF65-F5344CB8AC3E}">
        <p14:creationId xmlns:p14="http://schemas.microsoft.com/office/powerpoint/2010/main" val="84006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2EFC61-4AA0-47BA-947B-DC0CC4F6A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21115"/>
            <a:ext cx="7729728" cy="839859"/>
          </a:xfrm>
        </p:spPr>
        <p:txBody>
          <a:bodyPr/>
          <a:lstStyle/>
          <a:p>
            <a:r>
              <a:rPr lang="ru-RU" dirty="0"/>
              <a:t>Виды налогов по уровню бюджета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4388F6-0F6E-493F-8662-54740E4DF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70AD49D-7E05-491D-BA0C-A361F4A7512C}"/>
              </a:ext>
            </a:extLst>
          </p:cNvPr>
          <p:cNvSpPr/>
          <p:nvPr/>
        </p:nvSpPr>
        <p:spPr>
          <a:xfrm>
            <a:off x="416560" y="1306711"/>
            <a:ext cx="3860800" cy="526680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/>
              <a:t>Федеральные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/>
              <a:t>1) налог на добавленную стоимость;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/>
              <a:t>2) акцизы;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/>
              <a:t>3) налог на доходы физических лиц;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/>
              <a:t>4) налог на прибыль организаций;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/>
              <a:t>5</a:t>
            </a:r>
            <a:r>
              <a:rPr lang="ru-RU" dirty="0" smtClean="0"/>
              <a:t>) </a:t>
            </a:r>
            <a:r>
              <a:rPr lang="ru-RU" dirty="0"/>
              <a:t>налог на добычу полезных ископаемых;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/>
              <a:t>6</a:t>
            </a:r>
            <a:r>
              <a:rPr lang="ru-RU" dirty="0" smtClean="0"/>
              <a:t>) </a:t>
            </a:r>
            <a:r>
              <a:rPr lang="ru-RU" dirty="0"/>
              <a:t>водный налог;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/>
              <a:t>7</a:t>
            </a:r>
            <a:r>
              <a:rPr lang="ru-RU" dirty="0" smtClean="0"/>
              <a:t>) </a:t>
            </a:r>
            <a:r>
              <a:rPr lang="ru-RU" dirty="0"/>
              <a:t>сборы за пользование объектами животного мира и за пользование объектами водных биологических ресурсов;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/>
              <a:t>8</a:t>
            </a:r>
            <a:r>
              <a:rPr lang="ru-RU" dirty="0" smtClean="0"/>
              <a:t>) </a:t>
            </a:r>
            <a:r>
              <a:rPr lang="ru-RU" dirty="0"/>
              <a:t>государственная пошлина;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/>
              <a:t>9</a:t>
            </a:r>
            <a:r>
              <a:rPr lang="ru-RU" dirty="0" smtClean="0"/>
              <a:t>) </a:t>
            </a:r>
            <a:r>
              <a:rPr lang="ru-RU" dirty="0"/>
              <a:t>налог на дополнительный доход от добычи углеводородного сырья.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42D6894-48C6-4D1C-8B9F-FA58979CD02D}"/>
              </a:ext>
            </a:extLst>
          </p:cNvPr>
          <p:cNvSpPr/>
          <p:nvPr/>
        </p:nvSpPr>
        <p:spPr>
          <a:xfrm>
            <a:off x="4607560" y="1306711"/>
            <a:ext cx="3464560" cy="526680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Региональные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400" dirty="0"/>
              <a:t>1) налог на имущество организаций;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400" dirty="0"/>
              <a:t>2) налог на игорный бизнес;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400" dirty="0"/>
              <a:t>3) транспортный налог.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DAA429A-3584-43AB-B2C9-5E333992AAE7}"/>
              </a:ext>
            </a:extLst>
          </p:cNvPr>
          <p:cNvSpPr/>
          <p:nvPr/>
        </p:nvSpPr>
        <p:spPr>
          <a:xfrm>
            <a:off x="8402320" y="1306711"/>
            <a:ext cx="3464560" cy="526680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Местные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800" dirty="0"/>
              <a:t> 1) земельный налог;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800" dirty="0"/>
              <a:t>2) налог на имущество физических лиц;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800" dirty="0"/>
              <a:t>3) торговый сбор.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28326" y="3244334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§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28326" y="3244334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§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28326" y="3244334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§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90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124</TotalTime>
  <Words>544</Words>
  <Application>Microsoft Office PowerPoint</Application>
  <PresentationFormat>Широкоэкранный</PresentationFormat>
  <Paragraphs>104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Corbel</vt:lpstr>
      <vt:lpstr>Gill Sans MT</vt:lpstr>
      <vt:lpstr>Verdana</vt:lpstr>
      <vt:lpstr>Wingdings</vt:lpstr>
      <vt:lpstr>Посылка</vt:lpstr>
      <vt:lpstr>Налоговая система рф</vt:lpstr>
      <vt:lpstr>Сбор налогов – приоритет государства</vt:lpstr>
      <vt:lpstr>налогообложение</vt:lpstr>
      <vt:lpstr>Функции налогов</vt:lpstr>
      <vt:lpstr>Структура налога</vt:lpstr>
      <vt:lpstr>Налоговый кодекс</vt:lpstr>
      <vt:lpstr>Основные принципы налогообложения</vt:lpstr>
      <vt:lpstr>Виды налогов</vt:lpstr>
      <vt:lpstr>Виды налогов по уровню бюджета</vt:lpstr>
      <vt:lpstr>Шкала налогообложения</vt:lpstr>
      <vt:lpstr>Проверим себя</vt:lpstr>
      <vt:lpstr>Проверим себя</vt:lpstr>
      <vt:lpstr>Проверим себя</vt:lpstr>
      <vt:lpstr>Проверим себя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Налоговая система рф</dc:title>
  <dc:creator>Ксения Жданова</dc:creator>
  <cp:lastModifiedBy>Ольга А. Салеева</cp:lastModifiedBy>
  <cp:revision>9</cp:revision>
  <dcterms:created xsi:type="dcterms:W3CDTF">2021-12-03T07:04:38Z</dcterms:created>
  <dcterms:modified xsi:type="dcterms:W3CDTF">2022-12-14T13:31:48Z</dcterms:modified>
</cp:coreProperties>
</file>